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06CE51-1739-4FE0-8A8B-9EE74678159D}"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D27753-CBDC-4827-9EB9-3B4A005742E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6CE51-1739-4FE0-8A8B-9EE74678159D}" type="datetimeFigureOut">
              <a:rPr lang="ru-RU" smtClean="0"/>
              <a:pPr/>
              <a:t>28.04.2020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27753-CBDC-4827-9EB9-3B4A005742E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wig-bilim.kz/kz/film/what-is-a-cell"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00438"/>
            <a:ext cx="8358246" cy="3043246"/>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ctr">
              <a:buNone/>
            </a:pPr>
            <a:r>
              <a:rPr lang="kk-KZ" dirty="0" smtClean="0">
                <a:latin typeface="Times New Roman" pitchFamily="18" charset="0"/>
                <a:cs typeface="Times New Roman" pitchFamily="18" charset="0"/>
              </a:rPr>
              <a:t>   </a:t>
            </a:r>
          </a:p>
          <a:p>
            <a:pPr algn="ctr">
              <a:lnSpc>
                <a:spcPct val="110000"/>
              </a:lnSpc>
              <a:spcBef>
                <a:spcPts val="0"/>
              </a:spcBef>
              <a:buNone/>
            </a:pPr>
            <a:r>
              <a:rPr lang="kk-KZ" dirty="0" smtClean="0">
                <a:latin typeface="Times New Roman" pitchFamily="18" charset="0"/>
                <a:cs typeface="Times New Roman" pitchFamily="18" charset="0"/>
              </a:rPr>
              <a:t>Ақмола облысы, Целиноград ауданы, </a:t>
            </a:r>
          </a:p>
          <a:p>
            <a:pPr algn="ctr">
              <a:lnSpc>
                <a:spcPct val="110000"/>
              </a:lnSpc>
              <a:spcBef>
                <a:spcPts val="0"/>
              </a:spcBef>
              <a:buNone/>
            </a:pPr>
            <a:r>
              <a:rPr lang="kk-KZ" dirty="0" smtClean="0">
                <a:latin typeface="Times New Roman" pitchFamily="18" charset="0"/>
                <a:cs typeface="Times New Roman" pitchFamily="18" charset="0"/>
              </a:rPr>
              <a:t>“Төңкеріс ауылының орта мектебі” КММ-нің химия және жаратылыстану пәнінің мұғалімі </a:t>
            </a:r>
          </a:p>
          <a:p>
            <a:pPr algn="ctr">
              <a:buNone/>
            </a:pPr>
            <a:endParaRPr lang="kk-KZ" dirty="0" smtClean="0">
              <a:latin typeface="Times New Roman" pitchFamily="18" charset="0"/>
              <a:cs typeface="Times New Roman" pitchFamily="18" charset="0"/>
            </a:endParaRPr>
          </a:p>
          <a:p>
            <a:pPr algn="ctr">
              <a:buNone/>
            </a:pPr>
            <a:r>
              <a:rPr lang="kk-KZ" dirty="0" smtClean="0">
                <a:latin typeface="Times New Roman" pitchFamily="18" charset="0"/>
                <a:cs typeface="Times New Roman" pitchFamily="18" charset="0"/>
              </a:rPr>
              <a:t>Кеделбаева Айгуль Уашевна</a:t>
            </a:r>
            <a:endParaRPr lang="ru-RU" dirty="0">
              <a:latin typeface="Times New Roman" pitchFamily="18" charset="0"/>
              <a:cs typeface="Times New Roman" pitchFamily="18" charset="0"/>
            </a:endParaRPr>
          </a:p>
        </p:txBody>
      </p:sp>
      <p:sp>
        <p:nvSpPr>
          <p:cNvPr id="1026" name="AutoShape 2" descr="blob:https://web.whatsapp.com/bb65d7f9-b41e-476c-bafb-7d6d098b858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blob:https://web.whatsapp.com/bb65d7f9-b41e-476c-bafb-7d6d098b858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blob:https://web.whatsapp.com/bb65d7f9-b41e-476c-bafb-7d6d098b858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7" descr="C:\Users\Айгуль\Desktop\bb65d7f9-b41e-476c-bafb-7d6d098b858e.jpg"/>
          <p:cNvPicPr>
            <a:picLocks noChangeAspect="1" noChangeArrowheads="1"/>
          </p:cNvPicPr>
          <p:nvPr/>
        </p:nvPicPr>
        <p:blipFill>
          <a:blip r:embed="rId2"/>
          <a:srcRect/>
          <a:stretch>
            <a:fillRect/>
          </a:stretch>
        </p:blipFill>
        <p:spPr bwMode="auto">
          <a:xfrm>
            <a:off x="214282" y="214290"/>
            <a:ext cx="8572560" cy="3217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kk-KZ" sz="3200" dirty="0" smtClean="0">
                <a:solidFill>
                  <a:srgbClr val="C00000"/>
                </a:solidFill>
                <a:latin typeface="Times New Roman" pitchFamily="18" charset="0"/>
                <a:cs typeface="Times New Roman" pitchFamily="18" charset="0"/>
              </a:rPr>
              <a:t>Ойыңды </a:t>
            </a:r>
            <a:r>
              <a:rPr lang="kk-KZ" sz="3200" dirty="0" smtClean="0">
                <a:solidFill>
                  <a:srgbClr val="C00000"/>
                </a:solidFill>
                <a:latin typeface="Times New Roman" pitchFamily="18" charset="0"/>
                <a:cs typeface="Times New Roman" pitchFamily="18" charset="0"/>
              </a:rPr>
              <a:t>тұжырымда</a:t>
            </a:r>
            <a:endParaRPr lang="ru-RU" sz="3200" dirty="0">
              <a:solidFill>
                <a:srgbClr val="C00000"/>
              </a:solidFill>
              <a:latin typeface="Times New Roman" pitchFamily="18" charset="0"/>
              <a:cs typeface="Times New Roman" pitchFamily="18" charset="0"/>
            </a:endParaRPr>
          </a:p>
        </p:txBody>
      </p:sp>
      <p:sp>
        <p:nvSpPr>
          <p:cNvPr id="4" name="Текст 3"/>
          <p:cNvSpPr>
            <a:spLocks noGrp="1"/>
          </p:cNvSpPr>
          <p:nvPr>
            <p:ph type="body" idx="1"/>
          </p:nvPr>
        </p:nvSpPr>
        <p:spPr>
          <a:xfrm>
            <a:off x="785786" y="1500174"/>
            <a:ext cx="4040188" cy="639762"/>
          </a:xfrm>
        </p:spPr>
        <p:txBody>
          <a:bodyPr/>
          <a:lstStyle/>
          <a:p>
            <a:r>
              <a:rPr lang="kk-KZ" dirty="0" smtClean="0">
                <a:solidFill>
                  <a:srgbClr val="C00000"/>
                </a:solidFill>
                <a:latin typeface="Times New Roman" pitchFamily="18" charset="0"/>
                <a:cs typeface="Times New Roman" pitchFamily="18" charset="0"/>
              </a:rPr>
              <a:t>     Жұптық </a:t>
            </a:r>
            <a:r>
              <a:rPr lang="kk-KZ" dirty="0" smtClean="0">
                <a:solidFill>
                  <a:srgbClr val="C00000"/>
                </a:solidFill>
                <a:latin typeface="Times New Roman" pitchFamily="18" charset="0"/>
                <a:cs typeface="Times New Roman" pitchFamily="18" charset="0"/>
              </a:rPr>
              <a:t>жұмыс</a:t>
            </a:r>
            <a:endParaRPr lang="ru-RU" dirty="0">
              <a:solidFill>
                <a:srgbClr val="C00000"/>
              </a:solidFill>
              <a:latin typeface="Times New Roman" pitchFamily="18" charset="0"/>
              <a:cs typeface="Times New Roman" pitchFamily="18" charset="0"/>
            </a:endParaRPr>
          </a:p>
        </p:txBody>
      </p:sp>
      <p:sp>
        <p:nvSpPr>
          <p:cNvPr id="6" name="Текст 5"/>
          <p:cNvSpPr>
            <a:spLocks noGrp="1"/>
          </p:cNvSpPr>
          <p:nvPr>
            <p:ph type="body" sz="quarter" idx="3"/>
          </p:nvPr>
        </p:nvSpPr>
        <p:spPr>
          <a:xfrm>
            <a:off x="4572000" y="1500174"/>
            <a:ext cx="4041775" cy="639762"/>
          </a:xfrm>
        </p:spPr>
        <p:txBody>
          <a:bodyPr>
            <a:normAutofit/>
          </a:bodyPr>
          <a:lstStyle/>
          <a:p>
            <a:r>
              <a:rPr lang="kk-KZ" sz="2800" dirty="0" smtClean="0"/>
              <a:t>         </a:t>
            </a:r>
            <a:r>
              <a:rPr lang="kk-KZ" dirty="0" smtClean="0">
                <a:solidFill>
                  <a:srgbClr val="C00000"/>
                </a:solidFill>
                <a:latin typeface="Times New Roman" pitchFamily="18" charset="0"/>
                <a:cs typeface="Times New Roman" pitchFamily="18" charset="0"/>
              </a:rPr>
              <a:t>Топтық </a:t>
            </a:r>
            <a:r>
              <a:rPr lang="kk-KZ" dirty="0" smtClean="0">
                <a:solidFill>
                  <a:srgbClr val="C00000"/>
                </a:solidFill>
                <a:latin typeface="Times New Roman" pitchFamily="18" charset="0"/>
                <a:cs typeface="Times New Roman" pitchFamily="18" charset="0"/>
              </a:rPr>
              <a:t>жұмыс</a:t>
            </a:r>
            <a:endParaRPr lang="ru-RU" dirty="0">
              <a:solidFill>
                <a:srgbClr val="C00000"/>
              </a:solidFill>
              <a:latin typeface="Times New Roman" pitchFamily="18" charset="0"/>
              <a:cs typeface="Times New Roman" pitchFamily="18" charset="0"/>
            </a:endParaRPr>
          </a:p>
        </p:txBody>
      </p:sp>
      <p:sp>
        <p:nvSpPr>
          <p:cNvPr id="7" name="Содержимое 6"/>
          <p:cNvSpPr>
            <a:spLocks noGrp="1"/>
          </p:cNvSpPr>
          <p:nvPr>
            <p:ph sz="quarter" idx="4"/>
          </p:nvPr>
        </p:nvSpPr>
        <p:spPr>
          <a:xfrm>
            <a:off x="4786314" y="2500306"/>
            <a:ext cx="4041775" cy="3665536"/>
          </a:xfrm>
        </p:spPr>
        <p:style>
          <a:lnRef idx="1">
            <a:schemeClr val="accent3"/>
          </a:lnRef>
          <a:fillRef idx="2">
            <a:schemeClr val="accent3"/>
          </a:fillRef>
          <a:effectRef idx="1">
            <a:schemeClr val="accent3"/>
          </a:effectRef>
          <a:fontRef idx="minor">
            <a:schemeClr val="dk1"/>
          </a:fontRef>
        </p:style>
        <p:txBody>
          <a:bodyPr/>
          <a:lstStyle/>
          <a:p>
            <a:pPr>
              <a:buNone/>
            </a:pPr>
            <a:r>
              <a:rPr lang="kk-KZ" sz="2000" b="1" i="1" dirty="0" smtClean="0">
                <a:latin typeface="Times New Roman" pitchFamily="18" charset="0"/>
                <a:cs typeface="Times New Roman" pitchFamily="18" charset="0"/>
              </a:rPr>
              <a:t>Ойлан, тапсырманы </a:t>
            </a:r>
            <a:r>
              <a:rPr lang="kk-KZ" sz="2000" b="1" i="1" dirty="0" smtClean="0">
                <a:latin typeface="Times New Roman" pitchFamily="18" charset="0"/>
                <a:cs typeface="Times New Roman" pitchFamily="18" charset="0"/>
              </a:rPr>
              <a:t>орындаңдар</a:t>
            </a:r>
            <a:endParaRPr lang="kk-KZ" sz="2000" b="1" i="1" dirty="0" smtClean="0">
              <a:latin typeface="Times New Roman" pitchFamily="18" charset="0"/>
              <a:cs typeface="Times New Roman" pitchFamily="18" charset="0"/>
            </a:endParaRPr>
          </a:p>
          <a:p>
            <a:pPr marL="457200" lvl="0" indent="-457200">
              <a:buAutoNum type="arabicPeriod"/>
            </a:pPr>
            <a:r>
              <a:rPr lang="ru-RU" altLang="ru-RU" sz="2000" dirty="0" smtClean="0">
                <a:latin typeface="Times New Roman" pitchFamily="18" charset="0"/>
                <a:cs typeface="Times New Roman" pitchFamily="18" charset="0"/>
              </a:rPr>
              <a:t>Берілген </a:t>
            </a:r>
            <a:r>
              <a:rPr lang="ru-RU" altLang="ru-RU" sz="2000" dirty="0" err="1" smtClean="0">
                <a:latin typeface="Times New Roman" pitchFamily="18" charset="0"/>
                <a:cs typeface="Times New Roman" pitchFamily="18" charset="0"/>
              </a:rPr>
              <a:t>ағзалардың айырмашылығын </a:t>
            </a:r>
            <a:r>
              <a:rPr lang="ru-RU" altLang="ru-RU" sz="2000" dirty="0" err="1" smtClean="0">
                <a:latin typeface="Times New Roman" pitchFamily="18" charset="0"/>
                <a:cs typeface="Times New Roman" pitchFamily="18" charset="0"/>
              </a:rPr>
              <a:t>табыңдар</a:t>
            </a:r>
            <a:r>
              <a:rPr lang="ru-RU" altLang="ru-RU"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Олардың ортақ белгілерін </a:t>
            </a:r>
            <a:r>
              <a:rPr lang="kk-KZ" sz="2000" dirty="0" smtClean="0">
                <a:latin typeface="Times New Roman" pitchFamily="18" charset="0"/>
                <a:cs typeface="Times New Roman" pitchFamily="18" charset="0"/>
              </a:rPr>
              <a:t>атаңдар. </a:t>
            </a:r>
            <a:endParaRPr lang="ru-RU" altLang="ru-RU" sz="2000" dirty="0" smtClean="0">
              <a:latin typeface="Times New Roman" pitchFamily="18" charset="0"/>
              <a:cs typeface="Times New Roman" pitchFamily="18" charset="0"/>
            </a:endParaRPr>
          </a:p>
          <a:p>
            <a:pPr marL="457200" indent="-457200">
              <a:buAutoNum type="arabicPeriod"/>
            </a:pPr>
            <a:endParaRPr lang="kk-KZ" sz="2000" dirty="0">
              <a:latin typeface="Times New Roman" pitchFamily="18" charset="0"/>
              <a:cs typeface="Times New Roman" pitchFamily="18" charset="0"/>
            </a:endParaRPr>
          </a:p>
          <a:p>
            <a:pPr>
              <a:buNone/>
            </a:pPr>
            <a:endParaRPr lang="kk-KZ" sz="2000" dirty="0" smtClean="0">
              <a:latin typeface="Times New Roman" pitchFamily="18" charset="0"/>
              <a:cs typeface="Times New Roman" pitchFamily="18" charset="0"/>
            </a:endParaRPr>
          </a:p>
          <a:p>
            <a:endParaRPr lang="kk-KZ" dirty="0"/>
          </a:p>
          <a:p>
            <a:endParaRPr lang="ru-RU" dirty="0"/>
          </a:p>
        </p:txBody>
      </p:sp>
      <p:pic>
        <p:nvPicPr>
          <p:cNvPr id="8" name="Рисунок 7"/>
          <p:cNvPicPr/>
          <p:nvPr/>
        </p:nvPicPr>
        <p:blipFill>
          <a:blip r:embed="rId2"/>
          <a:srcRect l="12507" t="16545" r="45323" b="18417"/>
          <a:stretch>
            <a:fillRect/>
          </a:stretch>
        </p:blipFill>
        <p:spPr bwMode="auto">
          <a:xfrm>
            <a:off x="0" y="2372574"/>
            <a:ext cx="4643438" cy="3556755"/>
          </a:xfrm>
          <a:prstGeom prst="rect">
            <a:avLst/>
          </a:prstGeom>
          <a:noFill/>
          <a:ln w="9525">
            <a:noFill/>
            <a:miter lim="800000"/>
            <a:headEnd/>
            <a:tailEnd/>
          </a:ln>
        </p:spPr>
      </p:pic>
      <p:pic>
        <p:nvPicPr>
          <p:cNvPr id="9" name="Picture 2" descr="C:\Users\Zharimbetova_A\Desktop\98RKAckzHMg.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1428736"/>
            <a:ext cx="1217389" cy="1000108"/>
          </a:xfrm>
          <a:prstGeom prst="rect">
            <a:avLst/>
          </a:prstGeom>
          <a:noFill/>
          <a:ln>
            <a:noFill/>
          </a:ln>
          <a:effectLst/>
          <a:extLst>
            <a:ext uri="{909E8E84-426E-40DD-AFC4-6F175D3DCCD1}">
              <a14:hiddenFill xmlns="" xmlns:a14="http://schemas.microsoft.com/office/drawing/2010/main">
                <a:solidFill>
                  <a:srgbClr val="FFFFFF"/>
                </a:solidFill>
              </a14:hiddenFill>
            </a:ext>
          </a:extLst>
        </p:spPr>
      </p:pic>
      <p:pic>
        <p:nvPicPr>
          <p:cNvPr id="10" name="Picture 2" descr="ÐÐ°ÑÑÐ¸Ð½ÐºÐ¸ Ð¿Ð¾ Ð·Ð°Ð¿ÑÐ¾ÑÑ GROUP WORK"/>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786710" y="1571612"/>
            <a:ext cx="1143009" cy="857256"/>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Рисунок 1"/>
          <p:cNvPicPr>
            <a:picLocks noChangeAspect="1"/>
          </p:cNvPicPr>
          <p:nvPr/>
        </p:nvPicPr>
        <p:blipFill>
          <a:blip r:embed="rId5"/>
          <a:srcRect t="31100"/>
          <a:stretch>
            <a:fillRect/>
          </a:stretch>
        </p:blipFill>
        <p:spPr bwMode="auto">
          <a:xfrm>
            <a:off x="4643438" y="4143380"/>
            <a:ext cx="4500562" cy="22159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28596" y="214290"/>
            <a:ext cx="8229600" cy="1417638"/>
          </a:xfrm>
        </p:spPr>
        <p:style>
          <a:lnRef idx="1">
            <a:schemeClr val="accent5"/>
          </a:lnRef>
          <a:fillRef idx="2">
            <a:schemeClr val="accent5"/>
          </a:fillRef>
          <a:effectRef idx="1">
            <a:schemeClr val="accent5"/>
          </a:effectRef>
          <a:fontRef idx="minor">
            <a:schemeClr val="dk1"/>
          </a:fontRef>
        </p:style>
        <p:txBody>
          <a:bodyPr>
            <a:noAutofit/>
          </a:bodyPr>
          <a:lstStyle/>
          <a:p>
            <a:r>
              <a:rPr lang="en-US" sz="2800" dirty="0" smtClean="0">
                <a:solidFill>
                  <a:srgbClr val="00B050"/>
                </a:solidFill>
                <a:latin typeface="Times New Roman" pitchFamily="18" charset="0"/>
                <a:cs typeface="Times New Roman" pitchFamily="18" charset="0"/>
              </a:rPr>
              <a:t>                                                   </a:t>
            </a:r>
            <a:r>
              <a:rPr lang="en-US" sz="2800" b="1" dirty="0" smtClean="0">
                <a:solidFill>
                  <a:srgbClr val="00B050"/>
                </a:solidFill>
                <a:latin typeface="Times New Roman" pitchFamily="18" charset="0"/>
                <a:cs typeface="Times New Roman" pitchFamily="18" charset="0"/>
              </a:rPr>
              <a:t>green pen</a:t>
            </a:r>
            <a:br>
              <a:rPr lang="en-US" sz="2800" b="1" dirty="0" smtClean="0">
                <a:solidFill>
                  <a:srgbClr val="00B050"/>
                </a:solidFill>
                <a:latin typeface="Times New Roman" pitchFamily="18" charset="0"/>
                <a:cs typeface="Times New Roman" pitchFamily="18" charset="0"/>
              </a:rPr>
            </a:br>
            <a:r>
              <a:rPr lang="kk-KZ" sz="2800" b="1" dirty="0" smtClean="0">
                <a:solidFill>
                  <a:srgbClr val="00B050"/>
                </a:solidFill>
                <a:latin typeface="Times New Roman" pitchFamily="18" charset="0"/>
                <a:cs typeface="Times New Roman" pitchFamily="18" charset="0"/>
              </a:rPr>
              <a:t>Жеке жұмыс</a:t>
            </a:r>
            <a:r>
              <a:rPr lang="kk-KZ" sz="2800" dirty="0" smtClean="0">
                <a:solidFill>
                  <a:srgbClr val="C00000"/>
                </a:solidFill>
                <a:latin typeface="Times New Roman" pitchFamily="18" charset="0"/>
                <a:cs typeface="Times New Roman" pitchFamily="18" charset="0"/>
              </a:rPr>
              <a:t/>
            </a:r>
            <a:br>
              <a:rPr lang="kk-KZ" sz="2800" dirty="0" smtClean="0">
                <a:solidFill>
                  <a:srgbClr val="C00000"/>
                </a:solidFill>
                <a:latin typeface="Times New Roman" pitchFamily="18" charset="0"/>
                <a:cs typeface="Times New Roman" pitchFamily="18" charset="0"/>
              </a:rPr>
            </a:br>
            <a:r>
              <a:rPr lang="kk-KZ" sz="2800" b="1" dirty="0" smtClean="0">
                <a:solidFill>
                  <a:srgbClr val="C00000"/>
                </a:solidFill>
                <a:latin typeface="Times New Roman" pitchFamily="18" charset="0"/>
                <a:cs typeface="Times New Roman" pitchFamily="18" charset="0"/>
              </a:rPr>
              <a:t>Рефлексия</a:t>
            </a:r>
            <a:endParaRPr lang="ru-RU" sz="2800" b="1" dirty="0">
              <a:solidFill>
                <a:srgbClr val="C00000"/>
              </a:solidFill>
              <a:latin typeface="Times New Roman" pitchFamily="18" charset="0"/>
              <a:cs typeface="Times New Roman" pitchFamily="18" charset="0"/>
            </a:endParaRPr>
          </a:p>
        </p:txBody>
      </p:sp>
      <p:sp>
        <p:nvSpPr>
          <p:cNvPr id="8" name="Содержимое 7"/>
          <p:cNvSpPr>
            <a:spLocks noGrp="1"/>
          </p:cNvSpPr>
          <p:nvPr>
            <p:ph idx="1"/>
          </p:nvPr>
        </p:nvSpPr>
        <p:spPr>
          <a:xfrm>
            <a:off x="500034" y="1857364"/>
            <a:ext cx="8229600" cy="4525963"/>
          </a:xfrm>
        </p:spPr>
        <p:style>
          <a:lnRef idx="2">
            <a:schemeClr val="accent3"/>
          </a:lnRef>
          <a:fillRef idx="1">
            <a:schemeClr val="lt1"/>
          </a:fillRef>
          <a:effectRef idx="0">
            <a:schemeClr val="accent3"/>
          </a:effectRef>
          <a:fontRef idx="minor">
            <a:schemeClr val="dk1"/>
          </a:fontRef>
        </p:style>
        <p:txBody>
          <a:bodyPr/>
          <a:lstStyle/>
          <a:p>
            <a:pPr>
              <a:buNone/>
            </a:pPr>
            <a:r>
              <a:rPr lang="kk-KZ" altLang="ru-RU" sz="2000" i="1" dirty="0" smtClean="0">
                <a:latin typeface="Times New Roman" pitchFamily="18" charset="0"/>
                <a:cs typeface="Times New Roman" pitchFamily="18" charset="0"/>
              </a:rPr>
              <a:t>             </a:t>
            </a:r>
            <a:r>
              <a:rPr lang="kk-KZ" altLang="ru-RU" sz="2000" b="1" i="1" dirty="0" smtClean="0">
                <a:solidFill>
                  <a:srgbClr val="C00000"/>
                </a:solidFill>
                <a:latin typeface="Times New Roman" pitchFamily="18" charset="0"/>
                <a:cs typeface="Times New Roman" pitchFamily="18" charset="0"/>
              </a:rPr>
              <a:t>Бүгінгі сабақта .........</a:t>
            </a:r>
            <a:endParaRPr lang="ru-RU" altLang="ru-RU" sz="2000" b="1" i="1" dirty="0" smtClean="0">
              <a:solidFill>
                <a:srgbClr val="C00000"/>
              </a:solidFill>
              <a:latin typeface="Times New Roman" pitchFamily="18" charset="0"/>
              <a:cs typeface="Times New Roman" pitchFamily="18" charset="0"/>
            </a:endParaRPr>
          </a:p>
          <a:p>
            <a:r>
              <a:rPr lang="ru-RU" altLang="ru-RU" sz="2000" i="1" dirty="0">
                <a:latin typeface="Times New Roman" pitchFamily="18" charset="0"/>
                <a:cs typeface="Times New Roman" pitchFamily="18" charset="0"/>
              </a:rPr>
              <a:t> </a:t>
            </a:r>
            <a:r>
              <a:rPr lang="ru-RU" altLang="ru-RU" sz="2000" i="1" dirty="0" smtClean="0">
                <a:latin typeface="Times New Roman" pitchFamily="18" charset="0"/>
                <a:cs typeface="Times New Roman" pitchFamily="18" charset="0"/>
              </a:rPr>
              <a:t> </a:t>
            </a:r>
            <a:r>
              <a:rPr lang="ru-RU" altLang="ru-RU" sz="2000" i="1" dirty="0" err="1" smtClean="0">
                <a:latin typeface="Times New Roman" pitchFamily="18" charset="0"/>
                <a:cs typeface="Times New Roman" pitchFamily="18" charset="0"/>
              </a:rPr>
              <a:t>Жанды</a:t>
            </a:r>
            <a:r>
              <a:rPr lang="ru-RU" altLang="ru-RU" sz="2000" i="1" dirty="0" smtClean="0">
                <a:latin typeface="Times New Roman" pitchFamily="18" charset="0"/>
                <a:cs typeface="Times New Roman" pitchFamily="18" charset="0"/>
              </a:rPr>
              <a:t> </a:t>
            </a:r>
            <a:r>
              <a:rPr lang="ru-RU" altLang="ru-RU" sz="2000" i="1" dirty="0" err="1" smtClean="0">
                <a:latin typeface="Times New Roman" pitchFamily="18" charset="0"/>
                <a:cs typeface="Times New Roman" pitchFamily="18" charset="0"/>
              </a:rPr>
              <a:t>табиғат патшалықтарын жасушадан</a:t>
            </a:r>
            <a:r>
              <a:rPr lang="ru-RU" altLang="ru-RU" sz="2000" i="1" dirty="0" smtClean="0">
                <a:latin typeface="Times New Roman" pitchFamily="18" charset="0"/>
                <a:cs typeface="Times New Roman" pitchFamily="18" charset="0"/>
              </a:rPr>
              <a:t> </a:t>
            </a:r>
            <a:r>
              <a:rPr lang="ru-RU" altLang="ru-RU" sz="2000" i="1" dirty="0" err="1" smtClean="0">
                <a:latin typeface="Times New Roman" pitchFamily="18" charset="0"/>
                <a:cs typeface="Times New Roman" pitchFamily="18" charset="0"/>
              </a:rPr>
              <a:t>тұратынын білдім</a:t>
            </a:r>
            <a:r>
              <a:rPr lang="en-US" altLang="ru-RU" sz="2000" i="1" dirty="0" smtClean="0">
                <a:latin typeface="Times New Roman" pitchFamily="18" charset="0"/>
                <a:cs typeface="Times New Roman" pitchFamily="18" charset="0"/>
              </a:rPr>
              <a:t>       _________________________________________________________</a:t>
            </a:r>
          </a:p>
          <a:p>
            <a:pPr>
              <a:buNone/>
            </a:pPr>
            <a:r>
              <a:rPr lang="en-US" altLang="ru-RU" sz="2000" i="1" dirty="0" smtClean="0">
                <a:latin typeface="Times New Roman" pitchFamily="18" charset="0"/>
                <a:cs typeface="Times New Roman" pitchFamily="18" charset="0"/>
              </a:rPr>
              <a:t>     </a:t>
            </a:r>
            <a:r>
              <a:rPr lang="kk-KZ" altLang="ru-RU" sz="2000" i="1" dirty="0" smtClean="0">
                <a:latin typeface="Times New Roman" pitchFamily="18" charset="0"/>
                <a:cs typeface="Times New Roman" pitchFamily="18" charset="0"/>
              </a:rPr>
              <a:t>Біржасушалы және көпжасушалы ағзаларды салыстыра аламын.</a:t>
            </a:r>
          </a:p>
          <a:p>
            <a:pPr>
              <a:buNone/>
            </a:pPr>
            <a:r>
              <a:rPr lang="en-US" altLang="ru-RU" sz="2000" i="1" dirty="0" smtClean="0">
                <a:latin typeface="Times New Roman" pitchFamily="18" charset="0"/>
                <a:cs typeface="Times New Roman" pitchFamily="18" charset="0"/>
              </a:rPr>
              <a:t>    __________________________________________________________</a:t>
            </a:r>
          </a:p>
          <a:p>
            <a:pPr>
              <a:buNone/>
            </a:pPr>
            <a:r>
              <a:rPr lang="en-US" altLang="ru-RU" sz="2000" i="1" dirty="0" smtClean="0">
                <a:latin typeface="Times New Roman" pitchFamily="18" charset="0"/>
                <a:cs typeface="Times New Roman" pitchFamily="18" charset="0"/>
              </a:rPr>
              <a:t>    </a:t>
            </a:r>
            <a:r>
              <a:rPr lang="kk-KZ" altLang="ru-RU" sz="2000" i="1" dirty="0" smtClean="0">
                <a:latin typeface="Times New Roman" pitchFamily="18" charset="0"/>
                <a:cs typeface="Times New Roman" pitchFamily="18" charset="0"/>
              </a:rPr>
              <a:t>Біржасушалы ағзалардың кейбір өкілдерінің табиғаттағы ролін сипаттай аламын.</a:t>
            </a:r>
          </a:p>
          <a:p>
            <a:pPr>
              <a:buNone/>
            </a:pPr>
            <a:r>
              <a:rPr lang="en-US" altLang="ru-RU" sz="2000" i="1" dirty="0" smtClean="0">
                <a:latin typeface="Times New Roman" pitchFamily="18" charset="0"/>
                <a:cs typeface="Times New Roman" pitchFamily="18" charset="0"/>
              </a:rPr>
              <a:t>   __________________________________________</a:t>
            </a:r>
          </a:p>
          <a:p>
            <a:pPr>
              <a:buNone/>
            </a:pPr>
            <a:r>
              <a:rPr lang="kk-KZ" altLang="ru-RU" sz="2000" i="1" dirty="0" smtClean="0">
                <a:latin typeface="Times New Roman" pitchFamily="18" charset="0"/>
                <a:cs typeface="Times New Roman" pitchFamily="18" charset="0"/>
              </a:rPr>
              <a:t>   Маған түсініксіз болды?</a:t>
            </a:r>
            <a:r>
              <a:rPr lang="en-US" altLang="ru-RU" sz="2000" i="1" dirty="0" smtClean="0">
                <a:latin typeface="Times New Roman" pitchFamily="18" charset="0"/>
                <a:cs typeface="Times New Roman" pitchFamily="18" charset="0"/>
              </a:rPr>
              <a:t>____________________</a:t>
            </a:r>
          </a:p>
          <a:p>
            <a:pPr>
              <a:buNone/>
            </a:pPr>
            <a:r>
              <a:rPr lang="en-US" altLang="ru-RU" sz="2000" i="1" dirty="0" smtClean="0">
                <a:latin typeface="Times New Roman" pitchFamily="18" charset="0"/>
                <a:cs typeface="Times New Roman" pitchFamily="18" charset="0"/>
              </a:rPr>
              <a:t>   </a:t>
            </a:r>
            <a:r>
              <a:rPr lang="kk-KZ" altLang="ru-RU" sz="2000" i="1" dirty="0" smtClean="0">
                <a:latin typeface="Times New Roman" pitchFamily="18" charset="0"/>
                <a:cs typeface="Times New Roman" pitchFamily="18" charset="0"/>
              </a:rPr>
              <a:t>Ұсыныс</a:t>
            </a:r>
            <a:r>
              <a:rPr lang="en-US" altLang="ru-RU" sz="2000" i="1" dirty="0" smtClean="0">
                <a:latin typeface="Times New Roman" pitchFamily="18" charset="0"/>
                <a:cs typeface="Times New Roman" pitchFamily="18" charset="0"/>
              </a:rPr>
              <a:t>___________________________________</a:t>
            </a:r>
            <a:endParaRPr lang="ru-RU" altLang="ru-RU" sz="2000" i="1" dirty="0" smtClean="0">
              <a:latin typeface="Times New Roman" pitchFamily="18" charset="0"/>
              <a:cs typeface="Times New Roman" pitchFamily="18" charset="0"/>
            </a:endParaRPr>
          </a:p>
        </p:txBody>
      </p:sp>
      <p:pic>
        <p:nvPicPr>
          <p:cNvPr id="4" name="Picture 1" descr="C:\Documents and Settings\111\Рабочий стол\close-up-look-green-pen-marking-check-box-over-white-paper-43663373.jpg"/>
          <p:cNvPicPr>
            <a:picLocks noChangeAspect="1" noChangeArrowheads="1"/>
          </p:cNvPicPr>
          <p:nvPr/>
        </p:nvPicPr>
        <p:blipFill>
          <a:blip r:embed="rId2"/>
          <a:srcRect/>
          <a:stretch>
            <a:fillRect/>
          </a:stretch>
        </p:blipFill>
        <p:spPr bwMode="auto">
          <a:xfrm>
            <a:off x="6228184" y="4509120"/>
            <a:ext cx="1998632" cy="1500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142852"/>
            <a:ext cx="7772400" cy="1500197"/>
          </a:xfrm>
        </p:spPr>
        <p:style>
          <a:lnRef idx="2">
            <a:schemeClr val="accent5"/>
          </a:lnRef>
          <a:fillRef idx="1">
            <a:schemeClr val="lt1"/>
          </a:fillRef>
          <a:effectRef idx="0">
            <a:schemeClr val="accent5"/>
          </a:effectRef>
          <a:fontRef idx="minor">
            <a:schemeClr val="dk1"/>
          </a:fontRef>
        </p:style>
        <p:txBody>
          <a:bodyPr>
            <a:normAutofit fontScale="90000"/>
          </a:bodyPr>
          <a:lstStyle/>
          <a:p>
            <a:r>
              <a:rPr lang="kk-KZ" sz="2000" dirty="0" smtClean="0">
                <a:latin typeface="Times New Roman" pitchFamily="18" charset="0"/>
                <a:cs typeface="Times New Roman" pitchFamily="18" charset="0"/>
              </a:rPr>
              <a:t/>
            </a:r>
            <a:br>
              <a:rPr lang="kk-KZ" sz="2000"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Жаратылыстану. 5-сынып.</a:t>
            </a:r>
            <a:r>
              <a:rPr lang="kk-KZ" sz="2700" dirty="0">
                <a:latin typeface="Times New Roman" pitchFamily="18" charset="0"/>
                <a:cs typeface="Times New Roman" pitchFamily="18" charset="0"/>
              </a:rPr>
              <a:t/>
            </a:r>
            <a:br>
              <a:rPr lang="kk-KZ" sz="2700" dirty="0">
                <a:latin typeface="Times New Roman" pitchFamily="18" charset="0"/>
                <a:cs typeface="Times New Roman" pitchFamily="18" charset="0"/>
              </a:rPr>
            </a:br>
            <a:r>
              <a:rPr lang="kk-KZ" sz="2700" b="1" dirty="0" smtClean="0">
                <a:solidFill>
                  <a:srgbClr val="C00000"/>
                </a:solidFill>
                <a:latin typeface="Times New Roman" pitchFamily="18" charset="0"/>
                <a:cs typeface="Times New Roman" pitchFamily="18" charset="0"/>
              </a:rPr>
              <a:t>5.4. Экология және тұрақты даму</a:t>
            </a:r>
            <a:r>
              <a:rPr lang="kk-KZ" sz="2700" dirty="0" smtClean="0">
                <a:solidFill>
                  <a:srgbClr val="C00000"/>
                </a:solidFill>
                <a:latin typeface="Times New Roman" pitchFamily="18" charset="0"/>
                <a:cs typeface="Times New Roman" pitchFamily="18" charset="0"/>
              </a:rPr>
              <a:t>.</a:t>
            </a:r>
            <a:r>
              <a:rPr lang="kk-KZ" sz="2700" dirty="0" smtClean="0">
                <a:solidFill>
                  <a:schemeClr val="tx2">
                    <a:lumMod val="75000"/>
                  </a:schemeClr>
                </a:solidFill>
                <a:latin typeface="Times New Roman" pitchFamily="18" charset="0"/>
                <a:cs typeface="Times New Roman" pitchFamily="18" charset="0"/>
              </a:rPr>
              <a:t/>
            </a:r>
            <a:br>
              <a:rPr lang="kk-KZ" sz="2700" dirty="0" smtClean="0">
                <a:solidFill>
                  <a:schemeClr val="tx2">
                    <a:lumMod val="75000"/>
                  </a:schemeClr>
                </a:solidFill>
                <a:latin typeface="Times New Roman" pitchFamily="18" charset="0"/>
                <a:cs typeface="Times New Roman" pitchFamily="18" charset="0"/>
              </a:rPr>
            </a:br>
            <a:r>
              <a:rPr lang="kk-KZ" sz="2700" b="1" dirty="0" smtClean="0">
                <a:solidFill>
                  <a:srgbClr val="C00000"/>
                </a:solidFill>
                <a:latin typeface="Times New Roman" pitchFamily="18" charset="0"/>
                <a:cs typeface="Times New Roman" pitchFamily="18" charset="0"/>
              </a:rPr>
              <a:t>Сабақтың тақырыбы</a:t>
            </a:r>
            <a:r>
              <a:rPr lang="kk-KZ" sz="2700" dirty="0" smtClean="0">
                <a:solidFill>
                  <a:srgbClr val="C00000"/>
                </a:solidFill>
                <a:latin typeface="Times New Roman" pitchFamily="18" charset="0"/>
                <a:cs typeface="Times New Roman" pitchFamily="18" charset="0"/>
              </a:rPr>
              <a:t>: </a:t>
            </a:r>
            <a:r>
              <a:rPr lang="ru-RU" sz="2700" dirty="0" err="1" smtClean="0">
                <a:solidFill>
                  <a:schemeClr val="tx2">
                    <a:lumMod val="75000"/>
                  </a:schemeClr>
                </a:solidFill>
                <a:latin typeface="Times New Roman" pitchFamily="18" charset="0"/>
                <a:cs typeface="Times New Roman" pitchFamily="18" charset="0"/>
              </a:rPr>
              <a:t>Біржасушалы</a:t>
            </a:r>
            <a:r>
              <a:rPr lang="ru-RU" sz="2700" dirty="0" smtClean="0">
                <a:solidFill>
                  <a:schemeClr val="tx2">
                    <a:lumMod val="75000"/>
                  </a:schemeClr>
                </a:solidFill>
                <a:latin typeface="Times New Roman" pitchFamily="18" charset="0"/>
                <a:cs typeface="Times New Roman" pitchFamily="18" charset="0"/>
              </a:rPr>
              <a:t> </a:t>
            </a:r>
            <a:r>
              <a:rPr lang="ru-RU" sz="2700" dirty="0" err="1" smtClean="0">
                <a:solidFill>
                  <a:schemeClr val="tx2">
                    <a:lumMod val="75000"/>
                  </a:schemeClr>
                </a:solidFill>
                <a:latin typeface="Times New Roman" pitchFamily="18" charset="0"/>
                <a:cs typeface="Times New Roman" pitchFamily="18" charset="0"/>
              </a:rPr>
              <a:t>ағзалар және олардың экожүйедегі </a:t>
            </a:r>
            <a:r>
              <a:rPr lang="ru-RU" sz="2700" dirty="0" err="1" smtClean="0">
                <a:solidFill>
                  <a:schemeClr val="tx2">
                    <a:lumMod val="75000"/>
                  </a:schemeClr>
                </a:solidFill>
                <a:latin typeface="Times New Roman" pitchFamily="18" charset="0"/>
                <a:cs typeface="Times New Roman" pitchFamily="18" charset="0"/>
              </a:rPr>
              <a:t>маңызы</a:t>
            </a:r>
            <a:r>
              <a:rPr lang="ru-RU" sz="2700" dirty="0" err="1" smtClean="0">
                <a:solidFill>
                  <a:schemeClr val="tx2">
                    <a:lumMod val="75000"/>
                  </a:schemeClr>
                </a:solidFill>
                <a:latin typeface="Times New Roman" pitchFamily="18" charset="0"/>
                <a:cs typeface="Times New Roman" pitchFamily="18" charset="0"/>
              </a:rPr>
              <a:t>.</a:t>
            </a:r>
            <a:r>
              <a:rPr lang="ru-RU" sz="2200" dirty="0" smtClean="0">
                <a:solidFill>
                  <a:schemeClr val="tx2">
                    <a:lumMod val="75000"/>
                  </a:schemeClr>
                </a:solidFill>
                <a:latin typeface="Times New Roman" pitchFamily="18" charset="0"/>
                <a:cs typeface="Times New Roman" pitchFamily="18" charset="0"/>
              </a:rPr>
              <a:t/>
            </a:r>
            <a:br>
              <a:rPr lang="ru-RU" sz="2200" dirty="0" smtClean="0">
                <a:solidFill>
                  <a:schemeClr val="tx2">
                    <a:lumMod val="75000"/>
                  </a:schemeClr>
                </a:solidFill>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1857364"/>
            <a:ext cx="9144000" cy="3357586"/>
          </a:xfrm>
        </p:spPr>
        <p:style>
          <a:lnRef idx="1">
            <a:schemeClr val="accent5"/>
          </a:lnRef>
          <a:fillRef idx="2">
            <a:schemeClr val="accent5"/>
          </a:fillRef>
          <a:effectRef idx="1">
            <a:schemeClr val="accent5"/>
          </a:effectRef>
          <a:fontRef idx="minor">
            <a:schemeClr val="dk1"/>
          </a:fontRef>
        </p:style>
        <p:txBody>
          <a:bodyPr>
            <a:noAutofit/>
          </a:bodyPr>
          <a:lstStyle/>
          <a:p>
            <a:pPr algn="l"/>
            <a:r>
              <a:rPr lang="kk-KZ" sz="2400" b="1" dirty="0" smtClean="0">
                <a:solidFill>
                  <a:srgbClr val="C00000"/>
                </a:solidFill>
                <a:latin typeface="Times New Roman" pitchFamily="18" charset="0"/>
                <a:cs typeface="Times New Roman" pitchFamily="18" charset="0"/>
              </a:rPr>
              <a:t>Оқу мақсаты: 5.6.2.2 </a:t>
            </a:r>
            <a:r>
              <a:rPr lang="kk-KZ" sz="2400" dirty="0" smtClean="0">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біржасушалы және көпжасушалы ағзаларды </a:t>
            </a:r>
            <a:r>
              <a:rPr lang="kk-KZ" sz="2400" dirty="0" smtClean="0">
                <a:solidFill>
                  <a:schemeClr val="tx1"/>
                </a:solidFill>
                <a:latin typeface="Times New Roman" pitchFamily="18" charset="0"/>
                <a:cs typeface="Times New Roman" pitchFamily="18" charset="0"/>
              </a:rPr>
              <a:t>  </a:t>
            </a:r>
          </a:p>
          <a:p>
            <a:pPr algn="l"/>
            <a:r>
              <a:rPr lang="kk-KZ" sz="2400" dirty="0" smtClean="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сипаттау.  </a:t>
            </a:r>
          </a:p>
          <a:p>
            <a:pPr algn="l">
              <a:spcBef>
                <a:spcPts val="0"/>
              </a:spcBef>
            </a:pPr>
            <a:r>
              <a:rPr lang="kk-KZ" sz="2400" b="1" dirty="0" smtClean="0">
                <a:solidFill>
                  <a:srgbClr val="C00000"/>
                </a:solidFill>
                <a:latin typeface="Times New Roman" pitchFamily="18" charset="0"/>
                <a:cs typeface="Times New Roman" pitchFamily="18" charset="0"/>
              </a:rPr>
              <a:t>Сабақ мақсаты:    </a:t>
            </a:r>
            <a:r>
              <a:rPr lang="kk-KZ" sz="2400" b="1" dirty="0" smtClean="0">
                <a:solidFill>
                  <a:schemeClr val="tx1"/>
                </a:solidFill>
                <a:latin typeface="Times New Roman" pitchFamily="18" charset="0"/>
                <a:cs typeface="Times New Roman" pitchFamily="18" charset="0"/>
              </a:rPr>
              <a:t>-</a:t>
            </a:r>
            <a:r>
              <a:rPr lang="kk-KZ" sz="2400" dirty="0" smtClean="0">
                <a:solidFill>
                  <a:schemeClr val="tx1"/>
                </a:solidFill>
                <a:latin typeface="Times New Roman" pitchFamily="18" charset="0"/>
                <a:cs typeface="Times New Roman" pitchFamily="18" charset="0"/>
              </a:rPr>
              <a:t>Біржасушалы мен көпжасушалы ағзаларды                                   </a:t>
            </a:r>
          </a:p>
          <a:p>
            <a:pPr algn="l">
              <a:spcBef>
                <a:spcPts val="0"/>
              </a:spcBef>
            </a:pPr>
            <a:r>
              <a:rPr lang="kk-KZ" sz="2400" dirty="0" smtClean="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салыстырып, сипаттайды.</a:t>
            </a:r>
          </a:p>
          <a:p>
            <a:pPr algn="l"/>
            <a:r>
              <a:rPr lang="kk-KZ" sz="2400" dirty="0" smtClean="0">
                <a:solidFill>
                  <a:schemeClr val="tx1"/>
                </a:solidFill>
                <a:latin typeface="Times New Roman" pitchFamily="18" charset="0"/>
                <a:cs typeface="Times New Roman" pitchFamily="18" charset="0"/>
              </a:rPr>
              <a:t>                                - Біржасушалылардың </a:t>
            </a:r>
            <a:r>
              <a:rPr lang="kk-KZ" sz="2400" dirty="0" smtClean="0">
                <a:solidFill>
                  <a:schemeClr val="tx1"/>
                </a:solidFill>
                <a:latin typeface="Times New Roman" pitchFamily="18" charset="0"/>
                <a:cs typeface="Times New Roman" pitchFamily="18" charset="0"/>
              </a:rPr>
              <a:t>экожүйедегі </a:t>
            </a:r>
            <a:r>
              <a:rPr lang="kk-KZ" sz="2400" dirty="0" smtClean="0">
                <a:solidFill>
                  <a:schemeClr val="tx1"/>
                </a:solidFill>
                <a:latin typeface="Times New Roman" pitchFamily="18" charset="0"/>
                <a:cs typeface="Times New Roman" pitchFamily="18" charset="0"/>
              </a:rPr>
              <a:t>маңызын    </a:t>
            </a:r>
          </a:p>
          <a:p>
            <a:pPr algn="l"/>
            <a:r>
              <a:rPr lang="kk-KZ" sz="2400" dirty="0" smtClean="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                                  </a:t>
            </a:r>
            <a:r>
              <a:rPr lang="kk-KZ" sz="2400" dirty="0" smtClean="0">
                <a:solidFill>
                  <a:schemeClr val="tx1"/>
                </a:solidFill>
                <a:latin typeface="Times New Roman" pitchFamily="18" charset="0"/>
                <a:cs typeface="Times New Roman" pitchFamily="18" charset="0"/>
              </a:rPr>
              <a:t>түсінеді</a:t>
            </a:r>
            <a:r>
              <a:rPr lang="kk-KZ" sz="2000" dirty="0" smtClean="0">
                <a:solidFill>
                  <a:schemeClr val="tx1"/>
                </a:solidFill>
                <a:latin typeface="Times New Roman" pitchFamily="18" charset="0"/>
                <a:cs typeface="Times New Roman" pitchFamily="18" charset="0"/>
              </a:rPr>
              <a:t>.</a:t>
            </a:r>
          </a:p>
          <a:p>
            <a:endParaRPr lang="kk-KZ" sz="2000" dirty="0" smtClean="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endParaRPr lang="kk-KZ" sz="2000" dirty="0" smtClean="0">
              <a:latin typeface="Times New Roman" pitchFamily="18" charset="0"/>
              <a:cs typeface="Times New Roman" pitchFamily="18" charset="0"/>
            </a:endParaRPr>
          </a:p>
          <a:p>
            <a:endParaRPr lang="ru-RU" sz="2000" dirty="0">
              <a:solidFill>
                <a:schemeClr val="tx2">
                  <a:lumMod val="75000"/>
                </a:schemeClr>
              </a:solidFill>
              <a:latin typeface="Times New Roman" pitchFamily="18" charset="0"/>
              <a:cs typeface="Times New Roman" pitchFamily="18" charset="0"/>
            </a:endParaRPr>
          </a:p>
        </p:txBody>
      </p:sp>
      <p:pic>
        <p:nvPicPr>
          <p:cNvPr id="4" name="Объект 6"/>
          <p:cNvPicPr>
            <a:picLocks noChangeAspect="1"/>
          </p:cNvPicPr>
          <p:nvPr/>
        </p:nvPicPr>
        <p:blipFill>
          <a:blip r:embed="rId2"/>
          <a:srcRect/>
          <a:stretch>
            <a:fillRect/>
          </a:stretch>
        </p:blipFill>
        <p:spPr bwMode="auto">
          <a:xfrm>
            <a:off x="1285852" y="4682696"/>
            <a:ext cx="3467096" cy="2175304"/>
          </a:xfrm>
          <a:prstGeom prst="rect">
            <a:avLst/>
          </a:prstGeom>
          <a:noFill/>
          <a:ln w="9525">
            <a:noFill/>
            <a:miter lim="800000"/>
            <a:headEnd/>
            <a:tailEnd/>
          </a:ln>
        </p:spPr>
      </p:pic>
      <p:pic>
        <p:nvPicPr>
          <p:cNvPr id="5" name="Объект 1"/>
          <p:cNvPicPr>
            <a:picLocks noChangeAspect="1"/>
          </p:cNvPicPr>
          <p:nvPr/>
        </p:nvPicPr>
        <p:blipFill>
          <a:blip r:embed="rId3"/>
          <a:srcRect l="57426" t="43126" r="-201" b="-1019"/>
          <a:stretch>
            <a:fillRect/>
          </a:stretch>
        </p:blipFill>
        <p:spPr bwMode="auto">
          <a:xfrm>
            <a:off x="5214942" y="4786297"/>
            <a:ext cx="3071834" cy="207170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500174"/>
          </a:xfrm>
        </p:spPr>
        <p:style>
          <a:lnRef idx="1">
            <a:schemeClr val="accent5"/>
          </a:lnRef>
          <a:fillRef idx="2">
            <a:schemeClr val="accent5"/>
          </a:fillRef>
          <a:effectRef idx="1">
            <a:schemeClr val="accent5"/>
          </a:effectRef>
          <a:fontRef idx="minor">
            <a:schemeClr val="dk1"/>
          </a:fontRef>
        </p:style>
        <p:txBody>
          <a:bodyPr>
            <a:noAutofit/>
          </a:bodyPr>
          <a:lstStyle/>
          <a:p>
            <a:pPr algn="l"/>
            <a:r>
              <a:rPr lang="kk-KZ" sz="2400" dirty="0" smtClean="0">
                <a:solidFill>
                  <a:srgbClr val="C00000"/>
                </a:solidFill>
                <a:latin typeface="Times New Roman" pitchFamily="18" charset="0"/>
                <a:cs typeface="Times New Roman" pitchFamily="18" charset="0"/>
              </a:rPr>
              <a:t/>
            </a:r>
            <a:br>
              <a:rPr lang="kk-KZ" sz="2400" dirty="0" smtClean="0">
                <a:solidFill>
                  <a:srgbClr val="C00000"/>
                </a:solidFill>
                <a:latin typeface="Times New Roman" pitchFamily="18" charset="0"/>
                <a:cs typeface="Times New Roman" pitchFamily="18" charset="0"/>
              </a:rPr>
            </a:br>
            <a:r>
              <a:rPr lang="kk-KZ" sz="2400" dirty="0" smtClean="0">
                <a:solidFill>
                  <a:srgbClr val="C00000"/>
                </a:solidFill>
                <a:latin typeface="Times New Roman" pitchFamily="18" charset="0"/>
                <a:cs typeface="Times New Roman" pitchFamily="18" charset="0"/>
              </a:rPr>
              <a:t/>
            </a:r>
            <a:br>
              <a:rPr lang="kk-KZ" sz="2400" dirty="0" smtClean="0">
                <a:solidFill>
                  <a:srgbClr val="C00000"/>
                </a:solidFill>
                <a:latin typeface="Times New Roman" pitchFamily="18" charset="0"/>
                <a:cs typeface="Times New Roman" pitchFamily="18" charset="0"/>
              </a:rPr>
            </a:br>
            <a:r>
              <a:rPr lang="kk-KZ" sz="2400" dirty="0" smtClean="0">
                <a:solidFill>
                  <a:srgbClr val="C00000"/>
                </a:solidFill>
                <a:latin typeface="Times New Roman" pitchFamily="18" charset="0"/>
                <a:cs typeface="Times New Roman" pitchFamily="18" charset="0"/>
              </a:rPr>
              <a:t/>
            </a:r>
            <a:br>
              <a:rPr lang="kk-KZ" sz="2400" dirty="0" smtClean="0">
                <a:solidFill>
                  <a:srgbClr val="C00000"/>
                </a:solidFill>
                <a:latin typeface="Times New Roman" pitchFamily="18" charset="0"/>
                <a:cs typeface="Times New Roman" pitchFamily="18" charset="0"/>
              </a:rPr>
            </a:br>
            <a:r>
              <a:rPr lang="kk-KZ" sz="2400" dirty="0" smtClean="0">
                <a:solidFill>
                  <a:srgbClr val="C00000"/>
                </a:solidFill>
                <a:latin typeface="Times New Roman" pitchFamily="18" charset="0"/>
                <a:cs typeface="Times New Roman" pitchFamily="18" charset="0"/>
              </a:rPr>
              <a:t>Ойлан</a:t>
            </a:r>
            <a:r>
              <a:rPr lang="kk-KZ" sz="2400" dirty="0" smtClean="0">
                <a:solidFill>
                  <a:srgbClr val="C00000"/>
                </a:solidFill>
                <a:latin typeface="Times New Roman" pitchFamily="18" charset="0"/>
                <a:cs typeface="Times New Roman" pitchFamily="18" charset="0"/>
              </a:rPr>
              <a:t>, білім қорыңды </a:t>
            </a:r>
            <a:r>
              <a:rPr lang="kk-KZ" sz="2400" dirty="0" smtClean="0">
                <a:solidFill>
                  <a:srgbClr val="C00000"/>
                </a:solidFill>
                <a:latin typeface="Times New Roman" pitchFamily="18" charset="0"/>
                <a:cs typeface="Times New Roman" pitchFamily="18" charset="0"/>
              </a:rPr>
              <a:t>қолдан.</a:t>
            </a:r>
            <a:br>
              <a:rPr lang="kk-KZ" sz="2400" dirty="0" smtClean="0">
                <a:solidFill>
                  <a:srgbClr val="C00000"/>
                </a:solidFill>
                <a:latin typeface="Times New Roman" pitchFamily="18" charset="0"/>
                <a:cs typeface="Times New Roman" pitchFamily="18" charset="0"/>
              </a:rPr>
            </a:br>
            <a:r>
              <a:rPr lang="kk-KZ" sz="2400" dirty="0" smtClean="0">
                <a:solidFill>
                  <a:srgbClr val="C00000"/>
                </a:solidFill>
                <a:latin typeface="Times New Roman" pitchFamily="18" charset="0"/>
                <a:cs typeface="Times New Roman" pitchFamily="18" charset="0"/>
              </a:rPr>
              <a:t> </a:t>
            </a:r>
            <a:r>
              <a:rPr lang="kk-KZ" sz="2400" dirty="0" smtClean="0">
                <a:solidFill>
                  <a:srgbClr val="C00000"/>
                </a:solidFill>
                <a:latin typeface="Times New Roman" pitchFamily="18" charset="0"/>
                <a:cs typeface="Times New Roman" pitchFamily="18" charset="0"/>
              </a:rPr>
              <a:t>Жеке жұмыс.</a:t>
            </a:r>
            <a:br>
              <a:rPr lang="kk-KZ" sz="2400" dirty="0" smtClean="0">
                <a:solidFill>
                  <a:srgbClr val="C00000"/>
                </a:solidFill>
                <a:latin typeface="Times New Roman" pitchFamily="18" charset="0"/>
                <a:cs typeface="Times New Roman" pitchFamily="18" charset="0"/>
              </a:rPr>
            </a:br>
            <a:r>
              <a:rPr lang="kk-KZ" sz="2400" dirty="0" smtClean="0">
                <a:latin typeface="Times New Roman" pitchFamily="18" charset="0"/>
                <a:cs typeface="Times New Roman" pitchFamily="18" charset="0"/>
              </a:rPr>
              <a:t> Ғалымдар барлық организмді төрт патшалыққа </a:t>
            </a:r>
            <a:r>
              <a:rPr lang="kk-KZ" sz="2400" dirty="0" smtClean="0">
                <a:latin typeface="Times New Roman" pitchFamily="18" charset="0"/>
                <a:cs typeface="Times New Roman" pitchFamily="18" charset="0"/>
              </a:rPr>
              <a:t>біріктірді</a:t>
            </a:r>
            <a:r>
              <a:rPr lang="kk-KZ" sz="2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
            </a:r>
            <a:br>
              <a:rPr lang="kk-KZ" sz="2800" dirty="0" smtClean="0">
                <a:latin typeface="Times New Roman" pitchFamily="18" charset="0"/>
                <a:cs typeface="Times New Roman" pitchFamily="18" charset="0"/>
              </a:rPr>
            </a:br>
            <a:r>
              <a:rPr lang="kk-KZ"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0" y="5286388"/>
            <a:ext cx="4572032" cy="1357298"/>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endParaRPr lang="kk-KZ" dirty="0" smtClean="0">
              <a:hlinkClick r:id="rId2"/>
            </a:endParaRPr>
          </a:p>
          <a:p>
            <a:r>
              <a:rPr lang="kk-KZ" sz="3400" dirty="0" smtClean="0">
                <a:latin typeface="Times New Roman" pitchFamily="18" charset="0"/>
                <a:cs typeface="Times New Roman" pitchFamily="18" charset="0"/>
              </a:rPr>
              <a:t>Бейнематериалдан  қандай ой түйіндедіңіздер?</a:t>
            </a:r>
            <a:endParaRPr lang="kk-KZ" sz="3400" dirty="0" smtClean="0">
              <a:latin typeface="Times New Roman" pitchFamily="18" charset="0"/>
              <a:cs typeface="Times New Roman" pitchFamily="18" charset="0"/>
              <a:hlinkClick r:id="rId2"/>
            </a:endParaRPr>
          </a:p>
          <a:p>
            <a:r>
              <a:rPr lang="kk-KZ" sz="3400" dirty="0" smtClean="0">
                <a:latin typeface="Times New Roman" pitchFamily="18" charset="0"/>
                <a:cs typeface="Times New Roman" pitchFamily="18" charset="0"/>
              </a:rPr>
              <a:t>Тірі </a:t>
            </a:r>
            <a:r>
              <a:rPr lang="kk-KZ" sz="3400" dirty="0" smtClean="0">
                <a:latin typeface="Times New Roman" pitchFamily="18" charset="0"/>
                <a:cs typeface="Times New Roman" pitchFamily="18" charset="0"/>
              </a:rPr>
              <a:t>ағзалар  қандай бірдей құрамдас бөліктерден тұрады? </a:t>
            </a:r>
          </a:p>
        </p:txBody>
      </p:sp>
      <p:pic>
        <p:nvPicPr>
          <p:cNvPr id="4" name="Рисунок 3"/>
          <p:cNvPicPr/>
          <p:nvPr/>
        </p:nvPicPr>
        <p:blipFill>
          <a:blip r:embed="rId3" cstate="print"/>
          <a:srcRect l="11158" t="31751" r="13567" b="10386"/>
          <a:stretch>
            <a:fillRect/>
          </a:stretch>
        </p:blipFill>
        <p:spPr bwMode="auto">
          <a:xfrm>
            <a:off x="0" y="2786058"/>
            <a:ext cx="2714612" cy="2143139"/>
          </a:xfrm>
          <a:prstGeom prst="rect">
            <a:avLst/>
          </a:prstGeom>
          <a:noFill/>
          <a:ln w="9525">
            <a:noFill/>
            <a:miter lim="800000"/>
            <a:headEnd/>
            <a:tailEnd/>
          </a:ln>
        </p:spPr>
      </p:pic>
      <p:pic>
        <p:nvPicPr>
          <p:cNvPr id="5" name="Рисунок 4"/>
          <p:cNvPicPr/>
          <p:nvPr/>
        </p:nvPicPr>
        <p:blipFill>
          <a:blip r:embed="rId4" cstate="print"/>
          <a:srcRect l="10903" t="17664" r="14217" b="9687"/>
          <a:stretch>
            <a:fillRect/>
          </a:stretch>
        </p:blipFill>
        <p:spPr bwMode="auto">
          <a:xfrm>
            <a:off x="2571736" y="1785926"/>
            <a:ext cx="2571768" cy="2071702"/>
          </a:xfrm>
          <a:prstGeom prst="rect">
            <a:avLst/>
          </a:prstGeom>
          <a:noFill/>
          <a:ln w="9525">
            <a:noFill/>
            <a:miter lim="800000"/>
            <a:headEnd/>
            <a:tailEnd/>
          </a:ln>
        </p:spPr>
      </p:pic>
      <p:pic>
        <p:nvPicPr>
          <p:cNvPr id="6" name="Рисунок 5"/>
          <p:cNvPicPr/>
          <p:nvPr/>
        </p:nvPicPr>
        <p:blipFill>
          <a:blip r:embed="rId5" cstate="print"/>
          <a:srcRect l="12186" t="16261" r="14217" b="24684"/>
          <a:stretch>
            <a:fillRect/>
          </a:stretch>
        </p:blipFill>
        <p:spPr bwMode="auto">
          <a:xfrm>
            <a:off x="5000628" y="3429000"/>
            <a:ext cx="2357454" cy="1785950"/>
          </a:xfrm>
          <a:prstGeom prst="rect">
            <a:avLst/>
          </a:prstGeom>
          <a:noFill/>
          <a:ln w="9525">
            <a:noFill/>
            <a:miter lim="800000"/>
            <a:headEnd/>
            <a:tailEnd/>
          </a:ln>
        </p:spPr>
      </p:pic>
      <p:pic>
        <p:nvPicPr>
          <p:cNvPr id="7" name="Рисунок 6"/>
          <p:cNvPicPr/>
          <p:nvPr/>
        </p:nvPicPr>
        <p:blipFill>
          <a:blip r:embed="rId6" cstate="print"/>
          <a:srcRect l="11865" t="14262" r="13576" b="15282"/>
          <a:stretch>
            <a:fillRect/>
          </a:stretch>
        </p:blipFill>
        <p:spPr bwMode="auto">
          <a:xfrm>
            <a:off x="6443411" y="1928802"/>
            <a:ext cx="2700589" cy="1571636"/>
          </a:xfrm>
          <a:prstGeom prst="rect">
            <a:avLst/>
          </a:prstGeom>
          <a:noFill/>
          <a:ln w="9525">
            <a:noFill/>
            <a:miter lim="800000"/>
            <a:headEnd/>
            <a:tailEnd/>
          </a:ln>
        </p:spPr>
      </p:pic>
      <p:sp>
        <p:nvSpPr>
          <p:cNvPr id="8" name="Прямоугольник 7"/>
          <p:cNvSpPr/>
          <p:nvPr/>
        </p:nvSpPr>
        <p:spPr>
          <a:xfrm>
            <a:off x="6143636" y="5572140"/>
            <a:ext cx="3000364" cy="6429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kk-KZ" dirty="0" smtClean="0">
              <a:solidFill>
                <a:schemeClr val="tx1">
                  <a:lumMod val="50000"/>
                  <a:lumOff val="50000"/>
                </a:schemeClr>
              </a:solidFill>
              <a:latin typeface="Times New Roman" pitchFamily="18" charset="0"/>
              <a:cs typeface="Times New Roman" pitchFamily="18" charset="0"/>
              <a:hlinkClick r:id="rId2"/>
            </a:endParaRPr>
          </a:p>
          <a:p>
            <a:pPr algn="ctr"/>
            <a:r>
              <a:rPr lang="en-US" dirty="0" smtClean="0">
                <a:latin typeface="Times New Roman" pitchFamily="18" charset="0"/>
                <a:cs typeface="Times New Roman" pitchFamily="18" charset="0"/>
                <a:hlinkClick r:id="rId2"/>
              </a:rPr>
              <a:t>https</a:t>
            </a:r>
            <a:r>
              <a:rPr lang="en-US" dirty="0" smtClean="0">
                <a:latin typeface="Times New Roman" pitchFamily="18" charset="0"/>
                <a:cs typeface="Times New Roman" pitchFamily="18" charset="0"/>
                <a:hlinkClick r:id="rId2"/>
              </a:rPr>
              <a:t>://twig-bilim.kz/kz/film/what-is-a-cell</a:t>
            </a:r>
            <a:endParaRPr lang="ru-RU" dirty="0" smtClean="0">
              <a:latin typeface="Times New Roman" pitchFamily="18" charset="0"/>
              <a:cs typeface="Times New Roman" pitchFamily="18" charset="0"/>
            </a:endParaRPr>
          </a:p>
          <a:p>
            <a:pPr algn="ctr"/>
            <a:endParaRPr lang="ru-RU" dirty="0"/>
          </a:p>
        </p:txBody>
      </p:sp>
      <p:sp>
        <p:nvSpPr>
          <p:cNvPr id="9" name="Стрелка вправо 8"/>
          <p:cNvSpPr/>
          <p:nvPr/>
        </p:nvSpPr>
        <p:spPr>
          <a:xfrm>
            <a:off x="4071934" y="5572140"/>
            <a:ext cx="1928826" cy="71438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kk-KZ" dirty="0" smtClean="0">
                <a:solidFill>
                  <a:schemeClr val="tx1"/>
                </a:solidFill>
                <a:latin typeface="Times New Roman" pitchFamily="18" charset="0"/>
                <a:cs typeface="Times New Roman" pitchFamily="18" charset="0"/>
              </a:rPr>
              <a:t>Бейнематериал</a:t>
            </a:r>
            <a:endParaRPr lang="ru-RU"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686800" cy="1797040"/>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kk-KZ" sz="2000" dirty="0" smtClean="0">
                <a:latin typeface="Times New Roman" pitchFamily="18" charset="0"/>
                <a:cs typeface="Times New Roman" pitchFamily="18" charset="0"/>
              </a:rPr>
              <a:t>	</a:t>
            </a:r>
            <a:r>
              <a:rPr lang="kk-KZ" sz="2200" dirty="0" smtClean="0">
                <a:latin typeface="Times New Roman" pitchFamily="18" charset="0"/>
                <a:cs typeface="Times New Roman" pitchFamily="18" charset="0"/>
              </a:rPr>
              <a:t>Барлық тірі организм </a:t>
            </a:r>
            <a:r>
              <a:rPr lang="kk-KZ" sz="2200" dirty="0" smtClean="0">
                <a:solidFill>
                  <a:srgbClr val="C00000"/>
                </a:solidFill>
                <a:latin typeface="Times New Roman" pitchFamily="18" charset="0"/>
                <a:cs typeface="Times New Roman" pitchFamily="18" charset="0"/>
              </a:rPr>
              <a:t>жасушадан</a:t>
            </a:r>
            <a:r>
              <a:rPr lang="kk-KZ" sz="2200" dirty="0" smtClean="0">
                <a:latin typeface="Times New Roman" pitchFamily="18" charset="0"/>
                <a:cs typeface="Times New Roman" pitchFamily="18" charset="0"/>
              </a:rPr>
              <a:t> тұрады.Олардың жансыз табиғаттан айырмашылығы осы қасиетінде. Барлық организм жасушаларының құрылысы ұқсас: </a:t>
            </a:r>
            <a:r>
              <a:rPr lang="kk-KZ" sz="2200" i="1" dirty="0" smtClean="0">
                <a:latin typeface="Times New Roman" pitchFamily="18" charset="0"/>
                <a:cs typeface="Times New Roman" pitchFamily="18" charset="0"/>
              </a:rPr>
              <a:t>жасушалы мембрана, цитоплазма және ядро.</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t>
            </a:r>
            <a:r>
              <a:rPr lang="kk-KZ" sz="2200" dirty="0" smtClean="0">
                <a:latin typeface="Times New Roman" pitchFamily="18" charset="0"/>
                <a:cs typeface="Times New Roman" pitchFamily="18" charset="0"/>
              </a:rPr>
              <a:t>Бүкіл </a:t>
            </a:r>
            <a:r>
              <a:rPr lang="kk-KZ" sz="2200" dirty="0" smtClean="0">
                <a:solidFill>
                  <a:srgbClr val="C00000"/>
                </a:solidFill>
                <a:latin typeface="Times New Roman" pitchFamily="18" charset="0"/>
                <a:cs typeface="Times New Roman" pitchFamily="18" charset="0"/>
              </a:rPr>
              <a:t>жануарлар</a:t>
            </a:r>
            <a:r>
              <a:rPr lang="kk-KZ" sz="2200" dirty="0" smtClean="0">
                <a:latin typeface="Times New Roman" pitchFamily="18" charset="0"/>
                <a:cs typeface="Times New Roman" pitchFamily="18" charset="0"/>
              </a:rPr>
              <a:t> дүниесі денесіндегі жасушаларға байланысты үлкен екі топқа бөлінеді.</a:t>
            </a:r>
            <a:endParaRPr lang="ru-RU" sz="2000" dirty="0">
              <a:latin typeface="Times New Roman" pitchFamily="18" charset="0"/>
              <a:cs typeface="Times New Roman" pitchFamily="18" charset="0"/>
            </a:endParaRPr>
          </a:p>
        </p:txBody>
      </p:sp>
      <p:pic>
        <p:nvPicPr>
          <p:cNvPr id="4" name="Содержимое 3"/>
          <p:cNvPicPr>
            <a:picLocks noGrp="1"/>
          </p:cNvPicPr>
          <p:nvPr>
            <p:ph idx="1"/>
          </p:nvPr>
        </p:nvPicPr>
        <p:blipFill>
          <a:blip r:embed="rId2"/>
          <a:srcRect l="34313" t="28205" r="14057" b="23647"/>
          <a:stretch>
            <a:fillRect/>
          </a:stretch>
        </p:blipFill>
        <p:spPr bwMode="auto">
          <a:xfrm>
            <a:off x="642910" y="2285992"/>
            <a:ext cx="7786742" cy="400052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14290"/>
            <a:ext cx="7229500" cy="1143000"/>
          </a:xfrm>
        </p:spPr>
        <p:style>
          <a:lnRef idx="1">
            <a:schemeClr val="accent5"/>
          </a:lnRef>
          <a:fillRef idx="2">
            <a:schemeClr val="accent5"/>
          </a:fillRef>
          <a:effectRef idx="1">
            <a:schemeClr val="accent5"/>
          </a:effectRef>
          <a:fontRef idx="minor">
            <a:schemeClr val="dk1"/>
          </a:fontRef>
        </p:style>
        <p:txBody>
          <a:bodyPr>
            <a:normAutofit/>
          </a:bodyPr>
          <a:lstStyle/>
          <a:p>
            <a:r>
              <a:rPr lang="kk-KZ" sz="2800" dirty="0" smtClean="0">
                <a:solidFill>
                  <a:srgbClr val="C00000"/>
                </a:solidFill>
                <a:latin typeface="Times New Roman" pitchFamily="18" charset="0"/>
                <a:cs typeface="Times New Roman" pitchFamily="18" charset="0"/>
              </a:rPr>
              <a:t>Біржасушалы және көпжасушалы организмдердің айырмашылығы неде?</a:t>
            </a: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500034" y="1500174"/>
            <a:ext cx="8229600" cy="4340237"/>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kk-KZ" sz="2400" dirty="0" smtClean="0">
                <a:solidFill>
                  <a:srgbClr val="C00000"/>
                </a:solidFill>
                <a:latin typeface="Times New Roman" pitchFamily="18" charset="0"/>
                <a:cs typeface="Times New Roman" pitchFamily="18" charset="0"/>
              </a:rPr>
              <a:t>Біржасушалы организмдердің жасушасы</a:t>
            </a:r>
            <a:r>
              <a:rPr lang="kk-KZ" sz="2400" dirty="0" smtClean="0">
                <a:latin typeface="Times New Roman" pitchFamily="18" charset="0"/>
                <a:cs typeface="Times New Roman" pitchFamily="18" charset="0"/>
              </a:rPr>
              <a:t>-тыныс алатын, қозғалатын, өсетін, қоректенетін, зат айналымын қалыптастыратын, көбейетін тәуелсіз тірі жаратылылыс. Оларды </a:t>
            </a:r>
            <a:r>
              <a:rPr lang="kk-KZ" sz="2400" dirty="0" smtClean="0">
                <a:solidFill>
                  <a:srgbClr val="C00000"/>
                </a:solidFill>
                <a:latin typeface="Times New Roman" pitchFamily="18" charset="0"/>
                <a:cs typeface="Times New Roman" pitchFamily="18" charset="0"/>
              </a:rPr>
              <a:t>қарапайымдылар </a:t>
            </a:r>
            <a:r>
              <a:rPr lang="kk-KZ" sz="2400" dirty="0" smtClean="0">
                <a:latin typeface="Times New Roman" pitchFamily="18" charset="0"/>
                <a:cs typeface="Times New Roman" pitchFamily="18" charset="0"/>
              </a:rPr>
              <a:t>деп те атайды.</a:t>
            </a:r>
          </a:p>
          <a:p>
            <a:pPr>
              <a:buNone/>
            </a:pPr>
            <a:endParaRPr lang="kk-KZ" sz="2400" dirty="0" smtClean="0">
              <a:latin typeface="Times New Roman" pitchFamily="18" charset="0"/>
              <a:cs typeface="Times New Roman" pitchFamily="18" charset="0"/>
            </a:endParaRPr>
          </a:p>
          <a:p>
            <a:r>
              <a:rPr lang="kk-KZ" sz="2400" dirty="0" smtClean="0">
                <a:solidFill>
                  <a:srgbClr val="C00000"/>
                </a:solidFill>
                <a:latin typeface="Times New Roman" pitchFamily="18" charset="0"/>
                <a:cs typeface="Times New Roman" pitchFamily="18" charset="0"/>
              </a:rPr>
              <a:t>Көпжасушалы </a:t>
            </a:r>
            <a:r>
              <a:rPr lang="kk-KZ" sz="2400" dirty="0" smtClean="0">
                <a:solidFill>
                  <a:srgbClr val="C00000"/>
                </a:solidFill>
                <a:latin typeface="Times New Roman" pitchFamily="18" charset="0"/>
                <a:cs typeface="Times New Roman" pitchFamily="18" charset="0"/>
              </a:rPr>
              <a:t>оганизмдер</a:t>
            </a:r>
            <a:r>
              <a:rPr lang="kk-KZ" sz="2400" dirty="0" smtClean="0">
                <a:latin typeface="Times New Roman" pitchFamily="18" charset="0"/>
                <a:cs typeface="Times New Roman" pitchFamily="18" charset="0"/>
              </a:rPr>
              <a:t> көптеген жасушадан тұрады.</a:t>
            </a:r>
            <a:r>
              <a:rPr lang="kk-KZ" sz="2400" b="1"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Оларға </a:t>
            </a:r>
            <a:r>
              <a:rPr lang="kk-KZ" sz="2400" dirty="0">
                <a:latin typeface="Times New Roman" pitchFamily="18" charset="0"/>
                <a:cs typeface="Times New Roman" pitchFamily="18" charset="0"/>
              </a:rPr>
              <a:t>саңырауқұлақтар, көптеген өсімдіктер мен жануарлар жатады. Олардың ағзалары арнайы жасушалары ұлпаларға, ұлпалар мүшелерге, мүшелер мүшелер жүйелеріне </a:t>
            </a:r>
            <a:r>
              <a:rPr lang="kk-KZ" sz="2400" dirty="0" smtClean="0">
                <a:latin typeface="Times New Roman" pitchFamily="18" charset="0"/>
                <a:cs typeface="Times New Roman" pitchFamily="18" charset="0"/>
              </a:rPr>
              <a:t>біріккен.Олардың әр жасушасы белгілі бір қызмет атқарады. </a:t>
            </a:r>
            <a:endParaRPr lang="kk-KZ" sz="2400" dirty="0" smtClean="0">
              <a:latin typeface="Times New Roman" pitchFamily="18" charset="0"/>
              <a:cs typeface="Times New Roman" pitchFamily="18" charset="0"/>
            </a:endParaRPr>
          </a:p>
          <a:p>
            <a:endParaRPr lang="kk-KZ" sz="2400" dirty="0" smtClean="0">
              <a:latin typeface="Times New Roman" pitchFamily="18" charset="0"/>
              <a:cs typeface="Times New Roman" pitchFamily="18" charset="0"/>
            </a:endParaRPr>
          </a:p>
          <a:p>
            <a:r>
              <a:rPr lang="kk-KZ" sz="2400" dirty="0" smtClean="0">
                <a:solidFill>
                  <a:srgbClr val="C00000"/>
                </a:solidFill>
                <a:latin typeface="Times New Roman" pitchFamily="18" charset="0"/>
                <a:cs typeface="Times New Roman" pitchFamily="18" charset="0"/>
              </a:rPr>
              <a:t>Көпжасушалылардың біржасушалыдан айырмашылығы</a:t>
            </a:r>
            <a:r>
              <a:rPr lang="kk-KZ" sz="2400" dirty="0" smtClean="0">
                <a:latin typeface="Times New Roman" pitchFamily="18" charset="0"/>
                <a:cs typeface="Times New Roman" pitchFamily="18" charset="0"/>
              </a:rPr>
              <a:t>-басқа организмдерсіз жалғыз тіршілік ете алмайды</a:t>
            </a:r>
            <a:r>
              <a:rPr lang="kk-KZ" sz="2000" dirty="0" smtClean="0">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90589" y="5429240"/>
            <a:ext cx="2653411" cy="1428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Opinion Эврика apologise, but"/>
          <p:cNvPicPr>
            <a:picLocks noChangeAspect="1" noChangeArrowheads="1"/>
          </p:cNvPicPr>
          <p:nvPr/>
        </p:nvPicPr>
        <p:blipFill>
          <a:blip r:embed="rId2"/>
          <a:srcRect/>
          <a:stretch>
            <a:fillRect/>
          </a:stretch>
        </p:blipFill>
        <p:spPr bwMode="auto">
          <a:xfrm>
            <a:off x="7143768" y="0"/>
            <a:ext cx="2387973" cy="2714644"/>
          </a:xfrm>
          <a:prstGeom prst="rect">
            <a:avLst/>
          </a:prstGeom>
          <a:noFill/>
        </p:spPr>
      </p:pic>
      <p:sp>
        <p:nvSpPr>
          <p:cNvPr id="6" name="Содержимое 2"/>
          <p:cNvSpPr>
            <a:spLocks noGrp="1"/>
          </p:cNvSpPr>
          <p:nvPr>
            <p:ph idx="1"/>
          </p:nvPr>
        </p:nvSpPr>
        <p:spPr>
          <a:xfrm>
            <a:off x="357158" y="2428868"/>
            <a:ext cx="8443914" cy="4000528"/>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kk-KZ" sz="2000" b="1" dirty="0" smtClean="0">
                <a:latin typeface="Times New Roman" pitchFamily="18" charset="0"/>
                <a:cs typeface="Times New Roman" pitchFamily="18" charset="0"/>
              </a:rPr>
              <a:t>Қазіргі </a:t>
            </a:r>
            <a:r>
              <a:rPr lang="kk-KZ" sz="2000" b="1" dirty="0">
                <a:latin typeface="Times New Roman" pitchFamily="18" charset="0"/>
                <a:cs typeface="Times New Roman" pitchFamily="18" charset="0"/>
              </a:rPr>
              <a:t>кезеңде қарапайымдардың 70 мыңға жуық түрі белгілі.</a:t>
            </a:r>
            <a:endParaRPr lang="ru-RU" sz="2000" b="1" dirty="0">
              <a:latin typeface="Times New Roman" pitchFamily="18" charset="0"/>
              <a:cs typeface="Times New Roman" pitchFamily="18" charset="0"/>
            </a:endParaRPr>
          </a:p>
          <a:p>
            <a:pPr>
              <a:buNone/>
            </a:pPr>
            <a:r>
              <a:rPr lang="kk-KZ" sz="2000" dirty="0" smtClean="0">
                <a:latin typeface="Times New Roman" pitchFamily="18" charset="0"/>
                <a:cs typeface="Times New Roman" pitchFamily="18" charset="0"/>
              </a:rPr>
              <a:t>		Жаңбырдан пайда болатын іркінді су, шалшықтан бастап, көл, теңіз, мұхитқа дейінгі су қоймаларында кездеседі. Топырақта мекендейтіндері де аз емес.Жануарлар мен адамның ішкі мүшелерінде паразиттік тіршілік етеіндері де бар.</a:t>
            </a:r>
            <a:br>
              <a:rPr lang="kk-KZ" sz="2000" dirty="0" smtClean="0">
                <a:latin typeface="Times New Roman" pitchFamily="18" charset="0"/>
                <a:cs typeface="Times New Roman" pitchFamily="18" charset="0"/>
              </a:rPr>
            </a:b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 Біржасушалылар дайын органикалық заттармен</a:t>
            </a:r>
            <a:br>
              <a:rPr lang="kk-KZ" sz="2000" dirty="0" smtClean="0">
                <a:latin typeface="Times New Roman" pitchFamily="18" charset="0"/>
                <a:cs typeface="Times New Roman" pitchFamily="18" charset="0"/>
              </a:rPr>
            </a:br>
            <a:r>
              <a:rPr lang="kk-KZ" sz="2000" dirty="0" smtClean="0">
                <a:latin typeface="Times New Roman" pitchFamily="18" charset="0"/>
                <a:cs typeface="Times New Roman" pitchFamily="18" charset="0"/>
              </a:rPr>
              <a:t>( нәруыз, көмірсулар және май тәрзді заттар) қоректенеді.</a:t>
            </a:r>
            <a:br>
              <a:rPr lang="kk-KZ"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kk-KZ" sz="2000" dirty="0">
                <a:latin typeface="Times New Roman" pitchFamily="18" charset="0"/>
                <a:cs typeface="Times New Roman" pitchFamily="18" charset="0"/>
              </a:rPr>
              <a:t>	</a:t>
            </a:r>
            <a:r>
              <a:rPr lang="kk-KZ" sz="2000" dirty="0" smtClean="0">
                <a:latin typeface="Times New Roman" pitchFamily="18" charset="0"/>
                <a:cs typeface="Times New Roman" pitchFamily="18" charset="0"/>
              </a:rPr>
              <a:t>Біржасушалы қарапайымдар суда еріген оттегімен тыныс алады. Ол жасуша цитоплазмасына қабықша арқылы өтеді. Оттегінің әсерімен күрделі органикалық заттар жай заттарға ыдырайды. Мұның нәтижесінде энергия бөлініп шығады. Ол организмнің тіршілік әрекеттеріне жұмсалады</a:t>
            </a:r>
            <a:r>
              <a:rPr lang="kk-KZ" sz="2000" dirty="0" smtClean="0">
                <a:latin typeface="Times New Roman" pitchFamily="18" charset="0"/>
                <a:cs typeface="Times New Roman" pitchFamily="18" charset="0"/>
              </a:rPr>
              <a:t>.</a:t>
            </a:r>
            <a:endParaRPr lang="kk-KZ" sz="2000" dirty="0" smtClean="0">
              <a:latin typeface="Times New Roman" pitchFamily="18" charset="0"/>
              <a:cs typeface="Times New Roman" pitchFamily="18" charset="0"/>
            </a:endParaRPr>
          </a:p>
        </p:txBody>
      </p:sp>
      <p:sp>
        <p:nvSpPr>
          <p:cNvPr id="8" name="Заголовок 1"/>
          <p:cNvSpPr>
            <a:spLocks noGrp="1"/>
          </p:cNvSpPr>
          <p:nvPr>
            <p:ph type="title"/>
          </p:nvPr>
        </p:nvSpPr>
        <p:spPr>
          <a:xfrm>
            <a:off x="428596" y="214290"/>
            <a:ext cx="6658028" cy="164305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kk-KZ" sz="2400" dirty="0" smtClean="0">
                <a:solidFill>
                  <a:srgbClr val="C00000"/>
                </a:solidFill>
                <a:latin typeface="Times New Roman" pitchFamily="18" charset="0"/>
                <a:cs typeface="Times New Roman" pitchFamily="18" charset="0"/>
              </a:rPr>
              <a:t>                           </a:t>
            </a:r>
            <a:r>
              <a:rPr lang="kk-KZ" sz="2400" dirty="0" smtClean="0">
                <a:solidFill>
                  <a:srgbClr val="C00000"/>
                </a:solidFill>
                <a:latin typeface="Times New Roman" pitchFamily="18" charset="0"/>
                <a:cs typeface="Times New Roman" pitchFamily="18" charset="0"/>
              </a:rPr>
              <a:t/>
            </a:r>
            <a:br>
              <a:rPr lang="kk-KZ" sz="2400" dirty="0" smtClean="0">
                <a:solidFill>
                  <a:srgbClr val="C00000"/>
                </a:solidFill>
                <a:latin typeface="Times New Roman" pitchFamily="18" charset="0"/>
                <a:cs typeface="Times New Roman" pitchFamily="18" charset="0"/>
              </a:rPr>
            </a:br>
            <a:r>
              <a:rPr lang="kk-KZ" sz="2400" dirty="0" smtClean="0">
                <a:solidFill>
                  <a:srgbClr val="C00000"/>
                </a:solidFill>
                <a:latin typeface="Times New Roman" pitchFamily="18" charset="0"/>
                <a:cs typeface="Times New Roman" pitchFamily="18" charset="0"/>
              </a:rPr>
              <a:t/>
            </a:r>
            <a:br>
              <a:rPr lang="kk-KZ" sz="2400" dirty="0" smtClean="0">
                <a:solidFill>
                  <a:srgbClr val="C00000"/>
                </a:solidFill>
                <a:latin typeface="Times New Roman" pitchFamily="18" charset="0"/>
                <a:cs typeface="Times New Roman" pitchFamily="18" charset="0"/>
              </a:rPr>
            </a:br>
            <a:r>
              <a:rPr lang="kk-KZ" sz="2700" dirty="0" smtClean="0">
                <a:solidFill>
                  <a:srgbClr val="C00000"/>
                </a:solidFill>
                <a:latin typeface="Times New Roman" pitchFamily="18" charset="0"/>
                <a:cs typeface="Times New Roman" pitchFamily="18" charset="0"/>
              </a:rPr>
              <a:t>Артық </a:t>
            </a:r>
            <a:r>
              <a:rPr lang="kk-KZ" sz="2700" dirty="0" smtClean="0">
                <a:solidFill>
                  <a:srgbClr val="C00000"/>
                </a:solidFill>
                <a:latin typeface="Times New Roman" pitchFamily="18" charset="0"/>
                <a:cs typeface="Times New Roman" pitchFamily="18" charset="0"/>
              </a:rPr>
              <a:t>болмас </a:t>
            </a:r>
            <a:r>
              <a:rPr lang="kk-KZ" sz="2700" dirty="0" smtClean="0">
                <a:solidFill>
                  <a:srgbClr val="C00000"/>
                </a:solidFill>
                <a:latin typeface="Times New Roman" pitchFamily="18" charset="0"/>
                <a:cs typeface="Times New Roman" pitchFamily="18" charset="0"/>
              </a:rPr>
              <a:t>білгенің</a:t>
            </a:r>
            <a:r>
              <a:rPr lang="kk-KZ" sz="2700" dirty="0" smtClean="0">
                <a:solidFill>
                  <a:srgbClr val="C00000"/>
                </a:solidFill>
                <a:latin typeface="Times New Roman" pitchFamily="18" charset="0"/>
                <a:cs typeface="Times New Roman" pitchFamily="18" charset="0"/>
              </a:rPr>
              <a:t/>
            </a:r>
            <a:br>
              <a:rPr lang="kk-KZ" sz="2700" dirty="0" smtClean="0">
                <a:solidFill>
                  <a:srgbClr val="C00000"/>
                </a:solidFill>
                <a:latin typeface="Times New Roman" pitchFamily="18" charset="0"/>
                <a:cs typeface="Times New Roman" pitchFamily="18" charset="0"/>
              </a:rPr>
            </a:br>
            <a:r>
              <a:rPr lang="kk-KZ" sz="2700" dirty="0" smtClean="0">
                <a:latin typeface="Times New Roman" pitchFamily="18" charset="0"/>
                <a:cs typeface="Times New Roman" pitchFamily="18" charset="0"/>
              </a:rPr>
              <a:t> 	Біржасушалы организмдер немесе қарапайымдар қайда тіршілік етеді?  </a:t>
            </a:r>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700" dirty="0" smtClean="0">
                <a:latin typeface="Times New Roman" pitchFamily="18" charset="0"/>
                <a:cs typeface="Times New Roman" pitchFamily="18" charset="0"/>
              </a:rPr>
              <a:t>Қалай </a:t>
            </a:r>
            <a:r>
              <a:rPr lang="kk-KZ" sz="2700" dirty="0" smtClean="0">
                <a:latin typeface="Times New Roman" pitchFamily="18" charset="0"/>
                <a:cs typeface="Times New Roman" pitchFamily="18" charset="0"/>
              </a:rPr>
              <a:t>қоректеніп, тыныс алады?</a:t>
            </a:r>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r>
              <a:rPr lang="kk-KZ" sz="2400" dirty="0" smtClean="0">
                <a:solidFill>
                  <a:srgbClr val="C00000"/>
                </a:solidFill>
                <a:latin typeface="Times New Roman" pitchFamily="18" charset="0"/>
                <a:cs typeface="Times New Roman" pitchFamily="18" charset="0"/>
              </a:rPr>
              <a:t/>
            </a:r>
            <a:br>
              <a:rPr lang="kk-KZ" sz="2400" dirty="0" smtClean="0">
                <a:solidFill>
                  <a:srgbClr val="C00000"/>
                </a:solidFill>
                <a:latin typeface="Times New Roman" pitchFamily="18" charset="0"/>
                <a:cs typeface="Times New Roman" pitchFamily="18" charset="0"/>
              </a:rPr>
            </a:br>
            <a:endParaRPr lang="ru-RU" sz="2400" dirty="0">
              <a:solidFill>
                <a:srgbClr val="C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kk-KZ" sz="3200" dirty="0" smtClean="0">
                <a:solidFill>
                  <a:srgbClr val="C00000"/>
                </a:solidFill>
                <a:latin typeface="Times New Roman" pitchFamily="18" charset="0"/>
                <a:cs typeface="Times New Roman" pitchFamily="18" charset="0"/>
              </a:rPr>
              <a:t>Біржасушалы организмдердің экожүйедегі </a:t>
            </a:r>
            <a:r>
              <a:rPr lang="kk-KZ" sz="3200" dirty="0" smtClean="0">
                <a:solidFill>
                  <a:srgbClr val="C00000"/>
                </a:solidFill>
                <a:latin typeface="Times New Roman" pitchFamily="18" charset="0"/>
                <a:cs typeface="Times New Roman" pitchFamily="18" charset="0"/>
              </a:rPr>
              <a:t>маңызы</a:t>
            </a:r>
            <a:endParaRPr lang="ru-RU" sz="3200"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kk-KZ" sz="2000" dirty="0" smtClean="0">
                <a:latin typeface="Times New Roman" pitchFamily="18" charset="0"/>
                <a:cs typeface="Times New Roman" pitchFamily="18" charset="0"/>
              </a:rPr>
              <a:t>Амебаның кейбір түрлері омыртқасыз және омыртқалы жануарлардың организмінде, сондай-ақ адамның тоқ ішегінде паразиттік тіршілік етеді. Бұлардың ішіндегі ең зияндысы </a:t>
            </a:r>
            <a:r>
              <a:rPr lang="kk-KZ" sz="2000" dirty="0" smtClean="0">
                <a:solidFill>
                  <a:srgbClr val="C00000"/>
                </a:solidFill>
                <a:latin typeface="Times New Roman" pitchFamily="18" charset="0"/>
                <a:cs typeface="Times New Roman" pitchFamily="18" charset="0"/>
              </a:rPr>
              <a:t>–дизентерия амебасы.</a:t>
            </a:r>
          </a:p>
          <a:p>
            <a:endParaRPr lang="ru-RU" sz="2000" dirty="0">
              <a:solidFill>
                <a:srgbClr val="C00000"/>
              </a:solidFill>
              <a:latin typeface="Times New Roman" pitchFamily="18" charset="0"/>
              <a:cs typeface="Times New Roman" pitchFamily="18" charset="0"/>
            </a:endParaRPr>
          </a:p>
        </p:txBody>
      </p:sp>
      <p:sp>
        <p:nvSpPr>
          <p:cNvPr id="6" name="Содержимое 5"/>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a:bodyPr>
          <a:lstStyle/>
          <a:p>
            <a:r>
              <a:rPr lang="kk-KZ" sz="2000" dirty="0" smtClean="0">
                <a:solidFill>
                  <a:srgbClr val="C00000"/>
                </a:solidFill>
                <a:latin typeface="Times New Roman" pitchFamily="18" charset="0"/>
                <a:cs typeface="Times New Roman" pitchFamily="18" charset="0"/>
              </a:rPr>
              <a:t>Хламидомонада</a:t>
            </a:r>
          </a:p>
          <a:p>
            <a:pPr>
              <a:buNone/>
            </a:pPr>
            <a:r>
              <a:rPr lang="kk-KZ" sz="2000" dirty="0" smtClean="0">
                <a:latin typeface="Times New Roman" pitchFamily="18" charset="0"/>
                <a:cs typeface="Times New Roman" pitchFamily="18" charset="0"/>
              </a:rPr>
              <a:t>		Олар тұщы суларда мекендейтін бір жасушалы балдыр. Олар органикалық заттарды сіңіріп,суды тазартады және оттегімен байытады.</a:t>
            </a:r>
          </a:p>
          <a:p>
            <a:pPr>
              <a:buNone/>
            </a:pPr>
            <a:endParaRPr lang="ru-RU" sz="2000" dirty="0">
              <a:latin typeface="Times New Roman" pitchFamily="18" charset="0"/>
              <a:cs typeface="Times New Roman" pitchFamily="18" charset="0"/>
            </a:endParaRPr>
          </a:p>
        </p:txBody>
      </p:sp>
      <p:pic>
        <p:nvPicPr>
          <p:cNvPr id="7" name="Рисунок 6"/>
          <p:cNvPicPr/>
          <p:nvPr/>
        </p:nvPicPr>
        <p:blipFill>
          <a:blip r:embed="rId2"/>
          <a:srcRect l="30465" t="34245" r="48210" b="38359"/>
          <a:stretch>
            <a:fillRect/>
          </a:stretch>
        </p:blipFill>
        <p:spPr bwMode="auto">
          <a:xfrm>
            <a:off x="785786" y="4071942"/>
            <a:ext cx="2857520" cy="1928826"/>
          </a:xfrm>
          <a:prstGeom prst="rect">
            <a:avLst/>
          </a:prstGeom>
          <a:noFill/>
          <a:ln w="9525">
            <a:noFill/>
            <a:miter lim="800000"/>
            <a:headEnd/>
            <a:tailEnd/>
          </a:ln>
        </p:spPr>
      </p:pic>
      <p:pic>
        <p:nvPicPr>
          <p:cNvPr id="8" name="Рисунок 7"/>
          <p:cNvPicPr/>
          <p:nvPr/>
        </p:nvPicPr>
        <p:blipFill>
          <a:blip r:embed="rId3"/>
          <a:srcRect l="49225" t="35367" r="19829" b="13008"/>
          <a:stretch>
            <a:fillRect/>
          </a:stretch>
        </p:blipFill>
        <p:spPr bwMode="auto">
          <a:xfrm>
            <a:off x="5643570" y="3643314"/>
            <a:ext cx="2500330" cy="200977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82660"/>
          </a:xfrm>
        </p:spPr>
        <p:style>
          <a:lnRef idx="1">
            <a:schemeClr val="accent5"/>
          </a:lnRef>
          <a:fillRef idx="2">
            <a:schemeClr val="accent5"/>
          </a:fillRef>
          <a:effectRef idx="1">
            <a:schemeClr val="accent5"/>
          </a:effectRef>
          <a:fontRef idx="minor">
            <a:schemeClr val="dk1"/>
          </a:fontRef>
        </p:style>
        <p:txBody>
          <a:bodyPr>
            <a:normAutofit/>
          </a:bodyPr>
          <a:lstStyle/>
          <a:p>
            <a:r>
              <a:rPr lang="kk-KZ" sz="2800" b="1" dirty="0" smtClean="0">
                <a:solidFill>
                  <a:srgbClr val="C00000"/>
                </a:solidFill>
                <a:latin typeface="Times New Roman" pitchFamily="18" charset="0"/>
                <a:cs typeface="Times New Roman" pitchFamily="18" charset="0"/>
              </a:rPr>
              <a:t>Біржасушалы организмдердің экожүйедегі </a:t>
            </a:r>
            <a:r>
              <a:rPr lang="kk-KZ" sz="2800" b="1" dirty="0" smtClean="0">
                <a:solidFill>
                  <a:srgbClr val="C00000"/>
                </a:solidFill>
                <a:latin typeface="Times New Roman" pitchFamily="18" charset="0"/>
                <a:cs typeface="Times New Roman" pitchFamily="18" charset="0"/>
              </a:rPr>
              <a:t>маңызы</a:t>
            </a:r>
            <a:endParaRPr lang="ru-RU" sz="28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57200" y="1600200"/>
            <a:ext cx="4038600" cy="4900634"/>
          </a:xfrm>
        </p:spPr>
        <p:style>
          <a:lnRef idx="1">
            <a:schemeClr val="accent3"/>
          </a:lnRef>
          <a:fillRef idx="2">
            <a:schemeClr val="accent3"/>
          </a:fillRef>
          <a:effectRef idx="1">
            <a:schemeClr val="accent3"/>
          </a:effectRef>
          <a:fontRef idx="minor">
            <a:schemeClr val="dk1"/>
          </a:fontRef>
        </p:style>
        <p:txBody>
          <a:bodyPr>
            <a:normAutofit/>
          </a:bodyPr>
          <a:lstStyle/>
          <a:p>
            <a:pPr algn="ctr">
              <a:buNone/>
            </a:pPr>
            <a:r>
              <a:rPr lang="kk-KZ" sz="2400" b="1" dirty="0" smtClean="0">
                <a:solidFill>
                  <a:srgbClr val="C00000"/>
                </a:solidFill>
                <a:latin typeface="Times New Roman" pitchFamily="18" charset="0"/>
                <a:cs typeface="Times New Roman" pitchFamily="18" charset="0"/>
              </a:rPr>
              <a:t>Инфузория</a:t>
            </a:r>
          </a:p>
          <a:p>
            <a:pPr>
              <a:buNone/>
            </a:pPr>
            <a:r>
              <a:rPr lang="kk-KZ" sz="2400" dirty="0" smtClean="0">
                <a:latin typeface="Times New Roman" pitchFamily="18" charset="0"/>
                <a:cs typeface="Times New Roman" pitchFamily="18" charset="0"/>
              </a:rPr>
              <a:t>	Біржасушалы қарапайым ағза. Су нысандарын өздігінен тазартуға қатысады. Балықтардың шабақтары үшін қорек болады.</a:t>
            </a:r>
          </a:p>
          <a:p>
            <a:pPr>
              <a:buNone/>
            </a:pPr>
            <a:endParaRPr lang="kk-KZ" sz="2000" dirty="0">
              <a:latin typeface="Times New Roman" pitchFamily="18" charset="0"/>
              <a:cs typeface="Times New Roman" pitchFamily="18" charset="0"/>
            </a:endParaRPr>
          </a:p>
          <a:p>
            <a:pPr>
              <a:buNone/>
            </a:pPr>
            <a:r>
              <a:rPr lang="kk-KZ" sz="2000" dirty="0" smtClean="0">
                <a:latin typeface="Times New Roman" pitchFamily="18" charset="0"/>
                <a:cs typeface="Times New Roman" pitchFamily="18" charset="0"/>
              </a:rPr>
              <a:t>              </a:t>
            </a:r>
          </a:p>
          <a:p>
            <a:pPr>
              <a:buNone/>
            </a:pPr>
            <a:r>
              <a:rPr lang="kk-KZ" sz="2000" dirty="0">
                <a:solidFill>
                  <a:srgbClr val="C00000"/>
                </a:solidFill>
                <a:latin typeface="Times New Roman" pitchFamily="18" charset="0"/>
                <a:cs typeface="Times New Roman" pitchFamily="18" charset="0"/>
              </a:rPr>
              <a:t> </a:t>
            </a:r>
            <a:r>
              <a:rPr lang="kk-KZ" sz="2000" dirty="0" smtClean="0">
                <a:solidFill>
                  <a:srgbClr val="C00000"/>
                </a:solidFill>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4714876" y="1643050"/>
            <a:ext cx="4038600" cy="4900634"/>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kk-KZ" sz="2000" b="1" dirty="0" smtClean="0">
                <a:solidFill>
                  <a:srgbClr val="C00000"/>
                </a:solidFill>
                <a:latin typeface="Times New Roman" pitchFamily="18" charset="0"/>
                <a:cs typeface="Times New Roman" pitchFamily="18" charset="0"/>
              </a:rPr>
              <a:t>Ашытқы саңырауқұлағы.</a:t>
            </a:r>
          </a:p>
          <a:p>
            <a:pPr>
              <a:buNone/>
            </a:pPr>
            <a:r>
              <a:rPr lang="kk-KZ" sz="2000" dirty="0" smtClean="0">
                <a:latin typeface="Times New Roman" pitchFamily="18" charset="0"/>
                <a:cs typeface="Times New Roman" pitchFamily="18" charset="0"/>
              </a:rPr>
              <a:t>	Біржасушалы саңырауқұлақтар. Біз дүкеннен сатып алатын ашытқы- тірі жасушалардың жиынтығы. Ашытқы саңырауқұлағы – қанты көп ортада жақсы дамиды.(мысалы: жемісте, гүлдің шіріндісінде, қамырда)</a:t>
            </a:r>
            <a:endParaRPr lang="ru-RU" sz="2000" dirty="0">
              <a:latin typeface="Times New Roman" pitchFamily="18" charset="0"/>
              <a:cs typeface="Times New Roman" pitchFamily="18" charset="0"/>
            </a:endParaRPr>
          </a:p>
        </p:txBody>
      </p:sp>
      <p:pic>
        <p:nvPicPr>
          <p:cNvPr id="5" name="Рисунок 4"/>
          <p:cNvPicPr/>
          <p:nvPr/>
        </p:nvPicPr>
        <p:blipFill>
          <a:blip r:embed="rId2"/>
          <a:srcRect l="46820" t="34533" r="35382" b="40923"/>
          <a:stretch>
            <a:fillRect/>
          </a:stretch>
        </p:blipFill>
        <p:spPr bwMode="auto">
          <a:xfrm>
            <a:off x="1142976" y="4286256"/>
            <a:ext cx="2571768" cy="1928826"/>
          </a:xfrm>
          <a:prstGeom prst="rect">
            <a:avLst/>
          </a:prstGeom>
          <a:noFill/>
          <a:ln w="9525">
            <a:noFill/>
            <a:miter lim="800000"/>
            <a:headEnd/>
            <a:tailEnd/>
          </a:ln>
        </p:spPr>
      </p:pic>
      <p:pic>
        <p:nvPicPr>
          <p:cNvPr id="7" name="Рисунок 6"/>
          <p:cNvPicPr/>
          <p:nvPr/>
        </p:nvPicPr>
        <p:blipFill>
          <a:blip r:embed="rId3"/>
          <a:srcRect l="50508" t="33387" r="33618" b="39218"/>
          <a:stretch>
            <a:fillRect/>
          </a:stretch>
        </p:blipFill>
        <p:spPr bwMode="auto">
          <a:xfrm>
            <a:off x="5286380" y="4572008"/>
            <a:ext cx="3000396" cy="157163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939784"/>
          </a:xfrm>
        </p:spPr>
        <p:style>
          <a:lnRef idx="1">
            <a:schemeClr val="accent5"/>
          </a:lnRef>
          <a:fillRef idx="2">
            <a:schemeClr val="accent5"/>
          </a:fillRef>
          <a:effectRef idx="1">
            <a:schemeClr val="accent5"/>
          </a:effectRef>
          <a:fontRef idx="minor">
            <a:schemeClr val="dk1"/>
          </a:fontRef>
        </p:style>
        <p:txBody>
          <a:bodyPr>
            <a:normAutofit/>
          </a:bodyPr>
          <a:lstStyle/>
          <a:p>
            <a:r>
              <a:rPr lang="kk-KZ" sz="2800" dirty="0" smtClean="0">
                <a:solidFill>
                  <a:srgbClr val="C00000"/>
                </a:solidFill>
                <a:latin typeface="Times New Roman" pitchFamily="18" charset="0"/>
                <a:cs typeface="Times New Roman" pitchFamily="18" charset="0"/>
              </a:rPr>
              <a:t>Топырақ </a:t>
            </a:r>
            <a:r>
              <a:rPr lang="kk-KZ" sz="2800" dirty="0" smtClean="0">
                <a:solidFill>
                  <a:srgbClr val="C00000"/>
                </a:solidFill>
                <a:latin typeface="Times New Roman" pitchFamily="18" charset="0"/>
                <a:cs typeface="Times New Roman" pitchFamily="18" charset="0"/>
              </a:rPr>
              <a:t>бактериясы</a:t>
            </a:r>
            <a:endParaRPr lang="ru-RU" sz="2800" dirty="0">
              <a:solidFill>
                <a:srgbClr val="C00000"/>
              </a:solidFill>
              <a:latin typeface="Times New Roman" pitchFamily="18" charset="0"/>
              <a:cs typeface="Times New Roman" pitchFamily="18" charset="0"/>
            </a:endParaRPr>
          </a:p>
        </p:txBody>
      </p:sp>
      <p:sp>
        <p:nvSpPr>
          <p:cNvPr id="6" name="Содержимое 5"/>
          <p:cNvSpPr>
            <a:spLocks noGrp="1"/>
          </p:cNvSpPr>
          <p:nvPr>
            <p:ph idx="1"/>
          </p:nvPr>
        </p:nvSpPr>
        <p:spPr>
          <a:xfrm>
            <a:off x="142844" y="1357298"/>
            <a:ext cx="8686800" cy="3643339"/>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kk-KZ" sz="2900" dirty="0" smtClean="0">
                <a:latin typeface="Times New Roman" pitchFamily="18" charset="0"/>
                <a:cs typeface="Times New Roman" pitchFamily="18" charset="0"/>
              </a:rPr>
              <a:t>  	 </a:t>
            </a:r>
            <a:r>
              <a:rPr lang="kk-KZ" sz="29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Топырақ </a:t>
            </a:r>
            <a:r>
              <a:rPr lang="kk-KZ" sz="2400" dirty="0" smtClean="0">
                <a:latin typeface="Times New Roman" pitchFamily="18" charset="0"/>
                <a:cs typeface="Times New Roman" pitchFamily="18" charset="0"/>
              </a:rPr>
              <a:t>бактериялары өсімдіктерге қорек дайындайды. Топырақтағы қарашірікті минералды заттарға айналдырады, онымен өсімдіктер қоректенеді.</a:t>
            </a:r>
          </a:p>
          <a:p>
            <a:pPr>
              <a:buNone/>
            </a:pPr>
            <a:r>
              <a:rPr lang="kk-KZ" sz="2400" dirty="0">
                <a:latin typeface="Times New Roman" pitchFamily="18" charset="0"/>
                <a:cs typeface="Times New Roman" pitchFamily="18" charset="0"/>
              </a:rPr>
              <a:t> </a:t>
            </a:r>
            <a:r>
              <a:rPr lang="kk-KZ"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Бактериялар топырақты минералды заттармен байытып қана қоймай сонымен бірге топырақтың құрылымын жақсартады. Топрыақ бактериялары өсімдіктің өсуі мен дамуына ықпал жасайды. Өсімдіктің тамырында және оның айналасында көптеген бактериялар дамып, өсімдіктің тіршілігіне септігін тигізеді.</a:t>
            </a:r>
          </a:p>
          <a:p>
            <a:pPr>
              <a:buNone/>
            </a:pPr>
            <a:endParaRPr lang="ru-RU" sz="2000" dirty="0" smtClean="0">
              <a:latin typeface="Times New Roman" pitchFamily="18" charset="0"/>
              <a:cs typeface="Times New Roman" pitchFamily="18" charset="0"/>
            </a:endParaRPr>
          </a:p>
          <a:p>
            <a:endParaRPr lang="ru-RU" sz="2900" dirty="0">
              <a:latin typeface="Times New Roman" pitchFamily="18" charset="0"/>
              <a:cs typeface="Times New Roman" pitchFamily="18" charset="0"/>
            </a:endParaRPr>
          </a:p>
          <a:p>
            <a:endParaRPr lang="ru-RU" sz="2900" dirty="0" smtClean="0">
              <a:latin typeface="Times New Roman" pitchFamily="18" charset="0"/>
              <a:cs typeface="Times New Roman" pitchFamily="18" charset="0"/>
            </a:endParaRPr>
          </a:p>
          <a:p>
            <a:endParaRPr lang="ru-RU" dirty="0"/>
          </a:p>
        </p:txBody>
      </p:sp>
      <p:pic>
        <p:nvPicPr>
          <p:cNvPr id="7" name="Рисунок 6"/>
          <p:cNvPicPr/>
          <p:nvPr/>
        </p:nvPicPr>
        <p:blipFill>
          <a:blip r:embed="rId2"/>
          <a:srcRect l="63312" t="35382" r="17133" b="39222"/>
          <a:stretch>
            <a:fillRect/>
          </a:stretch>
        </p:blipFill>
        <p:spPr bwMode="auto">
          <a:xfrm>
            <a:off x="1928794" y="4929198"/>
            <a:ext cx="5572132" cy="178592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268</Words>
  <Application>Microsoft Office PowerPoint</Application>
  <PresentationFormat>Экран (4:3)</PresentationFormat>
  <Paragraphs>65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 Жаратылыстану. 5-сынып. 5.4. Экология және тұрақты даму. Сабақтың тақырыбы: Біржасушалы ағзалар және олардың экожүйедегі маңызы. </vt:lpstr>
      <vt:lpstr>   Ойлан, білім қорыңды қолдан.  Жеке жұмыс.  Ғалымдар барлық организмді төрт патшалыққа біріктірді:   .</vt:lpstr>
      <vt:lpstr> Барлық тірі организм жасушадан тұрады.Олардың жансыз табиғаттан айырмашылығы осы қасиетінде. Барлық организм жасушаларының құрылысы ұқсас: жасушалы мембрана, цитоплазма және ядро.  Бүкіл жануарлар дүниесі денесіндегі жасушаларға байланысты үлкен екі топқа бөлінеді.</vt:lpstr>
      <vt:lpstr>Біржасушалы және көпжасушалы организмдердің айырмашылығы неде?</vt:lpstr>
      <vt:lpstr>                             Артық болмас білгенің   Біржасушалы организмдер немесе қарапайымдар қайда тіршілік етеді?   Қалай қоректеніп, тыныс алады?  </vt:lpstr>
      <vt:lpstr>Біржасушалы организмдердің экожүйедегі маңызы</vt:lpstr>
      <vt:lpstr>Біржасушалы организмдердің экожүйедегі маңызы</vt:lpstr>
      <vt:lpstr>Топырақ бактериясы</vt:lpstr>
      <vt:lpstr>Ойыңды тұжырымда</vt:lpstr>
      <vt:lpstr>                                                   green pen Жеке жұмыс Рефлексия</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Жаратылыстану. 5-сынып. 5.4. Экология және тұрақты даму. Сабақтың тақырыбы: Біржасушалы ағзалар және олардың экожүйедегі маңызы.</dc:title>
  <dc:creator>Айгуль</dc:creator>
  <cp:lastModifiedBy>Айгуль</cp:lastModifiedBy>
  <cp:revision>6</cp:revision>
  <dcterms:created xsi:type="dcterms:W3CDTF">2020-04-27T18:18:20Z</dcterms:created>
  <dcterms:modified xsi:type="dcterms:W3CDTF">2020-04-28T08:57:26Z</dcterms:modified>
</cp:coreProperties>
</file>