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8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72;&#1073;&#1072;&#1082;%20&#1080;&#1085;&#1092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k-K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Лист1!$A$5:$B$5</c:f>
              <c:strCache>
                <c:ptCount val="1"/>
                <c:pt idx="0">
                  <c:v>0,5 y</c:v>
                </c:pt>
              </c:strCache>
            </c:strRef>
          </c:tx>
          <c:xVal>
            <c:numRef>
              <c:f>Лист1!$C$4:$K$4</c:f>
              <c:numCache>
                <c:formatCode>General</c:formatCode>
                <c:ptCount val="9"/>
                <c:pt idx="0">
                  <c:v>-2</c:v>
                </c:pt>
                <c:pt idx="1">
                  <c:v>-1.5</c:v>
                </c:pt>
                <c:pt idx="2">
                  <c:v>-1</c:v>
                </c:pt>
                <c:pt idx="3">
                  <c:v>-0.5</c:v>
                </c:pt>
                <c:pt idx="4">
                  <c:v>0</c:v>
                </c:pt>
                <c:pt idx="5">
                  <c:v>0.5</c:v>
                </c:pt>
                <c:pt idx="6">
                  <c:v>1</c:v>
                </c:pt>
                <c:pt idx="7">
                  <c:v>1.5</c:v>
                </c:pt>
                <c:pt idx="8">
                  <c:v>2</c:v>
                </c:pt>
              </c:numCache>
            </c:numRef>
          </c:xVal>
          <c:yVal>
            <c:numRef>
              <c:f>Лист1!$C$5:$K$5</c:f>
              <c:numCache>
                <c:formatCode>General</c:formatCode>
                <c:ptCount val="9"/>
                <c:pt idx="0">
                  <c:v>-0.41614683654714241</c:v>
                </c:pt>
                <c:pt idx="1">
                  <c:v>7.0737201667702906E-2</c:v>
                </c:pt>
                <c:pt idx="2">
                  <c:v>0.54030230586813977</c:v>
                </c:pt>
                <c:pt idx="3">
                  <c:v>0.87758256189037276</c:v>
                </c:pt>
                <c:pt idx="4">
                  <c:v>1</c:v>
                </c:pt>
                <c:pt idx="5">
                  <c:v>0.87758256189037276</c:v>
                </c:pt>
                <c:pt idx="6">
                  <c:v>0.54030230586813977</c:v>
                </c:pt>
                <c:pt idx="7">
                  <c:v>7.0737201667702906E-2</c:v>
                </c:pt>
                <c:pt idx="8">
                  <c:v>-0.41614683654714241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484416"/>
        <c:axId val="399485952"/>
      </c:scatterChart>
      <c:valAx>
        <c:axId val="39948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485952"/>
        <c:crosses val="autoZero"/>
        <c:crossBetween val="midCat"/>
      </c:valAx>
      <c:valAx>
        <c:axId val="39948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4844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2048" y="418559"/>
            <a:ext cx="8503920" cy="5694384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kk-K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Ұйымдастыру кезеңі.</a:t>
            </a:r>
          </a:p>
          <a:p>
            <a:pPr marL="0" indent="0">
              <a:buNone/>
            </a:pPr>
            <a:r>
              <a:rPr lang="kk-K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Топқа бөлу.</a:t>
            </a:r>
          </a:p>
          <a:p>
            <a:pPr marL="0" indent="0">
              <a:buNone/>
            </a:pPr>
            <a:r>
              <a:rPr lang="kk-K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kk-KZ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3704" y="2901836"/>
            <a:ext cx="2431176" cy="29754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594346" y="3661446"/>
            <a:ext cx="2304256" cy="25758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517960" y="1725049"/>
            <a:ext cx="2292410" cy="2364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682578" y="1725049"/>
            <a:ext cx="2304256" cy="2376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" name="TextBox 9"/>
          <p:cNvSpPr txBox="1"/>
          <p:nvPr/>
        </p:nvSpPr>
        <p:spPr>
          <a:xfrm>
            <a:off x="2689432" y="3454982"/>
            <a:ext cx="194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 функция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8602" y="32129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 функция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728" y="494937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Кірістірілген функция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0370" y="54452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  функция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 бөлім</a:t>
            </a:r>
            <a:endParaRPr lang="kk-KZ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76872"/>
            <a:ext cx="84969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Ескен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дір»  поэмасы  - жол саны -168</a:t>
            </a: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сөз  саны  -872 </a:t>
            </a:r>
          </a:p>
          <a:p>
            <a:endParaRPr lang="ru-RU" dirty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Масғұт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поэмасы-жол саны- 172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сөз саны - 992</a:t>
            </a:r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Әзім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әңгімесі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поэмасы- жол саны - 430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сөз саны   -2257</a:t>
            </a:r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  <a:p>
            <a:endParaRPr lang="kk-KZ" dirty="0"/>
          </a:p>
        </p:txBody>
      </p:sp>
      <p:pic>
        <p:nvPicPr>
          <p:cNvPr id="1026" name="Picture 2" descr="https://ds02.infourok.ru/uploads/ex/1134/0007028b-b91f2382/hello_html_m137a9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741"/>
            <a:ext cx="1533509" cy="20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476672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нүктелер бойынша график тұрғызу.</a:t>
            </a:r>
          </a:p>
          <a:p>
            <a:pPr marL="0" indent="0" algn="ctr">
              <a:buNone/>
            </a:pPr>
            <a:endParaRPr lang="kk-KZ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y=cos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функциясының графигін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[-2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h=0,5 </a:t>
            </a:r>
            <a:r>
              <a:rPr lang="kk-K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қадаммен тұрғызу</a:t>
            </a:r>
            <a:r>
              <a:rPr lang="kk-KZ" dirty="0" smtClean="0"/>
              <a:t>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9964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22823"/>
              </p:ext>
            </p:extLst>
          </p:nvPr>
        </p:nvGraphicFramePr>
        <p:xfrm>
          <a:off x="1259632" y="332656"/>
          <a:ext cx="7213597" cy="1771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868"/>
                <a:gridCol w="609868"/>
                <a:gridCol w="609868"/>
                <a:gridCol w="609868"/>
                <a:gridCol w="609868"/>
                <a:gridCol w="609868"/>
                <a:gridCol w="609868"/>
                <a:gridCol w="609868"/>
                <a:gridCol w="609868"/>
                <a:gridCol w="762336"/>
                <a:gridCol w="962449"/>
              </a:tblGrid>
              <a:tr h="34563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kk-KZ" sz="1100" u="none" strike="noStrike">
                          <a:effectLst/>
                        </a:rPr>
                        <a:t>Мысал 1 [-2;2]  аралғында </a:t>
                      </a:r>
                      <a:r>
                        <a:rPr lang="en-US" sz="1100" u="none" strike="noStrike">
                          <a:effectLst/>
                        </a:rPr>
                        <a:t>y=cosx </a:t>
                      </a:r>
                      <a:r>
                        <a:rPr lang="kk-KZ" sz="1100" u="none" strike="noStrike">
                          <a:effectLst/>
                        </a:rPr>
                        <a:t>функциясының графигін салу керек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kk-KZ" sz="1100" u="none" strike="noStrike">
                          <a:effectLst/>
                        </a:rPr>
                        <a:t> 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kk-KZ" sz="1100" u="none" strike="noStrike">
                          <a:effectLst/>
                        </a:rPr>
                        <a:t> 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</a:tr>
              <a:tr h="388844">
                <a:tc>
                  <a:txBody>
                    <a:bodyPr/>
                    <a:lstStyle/>
                    <a:p>
                      <a:pPr algn="l" fontAlgn="b"/>
                      <a:r>
                        <a:rPr lang="kk-KZ" sz="1100" u="none" strike="noStrike">
                          <a:effectLst/>
                        </a:rPr>
                        <a:t>қадам,</a:t>
                      </a:r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y=cos x </a:t>
                      </a:r>
                      <a:r>
                        <a:rPr lang="kk-KZ" sz="1100" u="none" strike="noStrike" dirty="0">
                          <a:effectLst/>
                        </a:rPr>
                        <a:t>функциясының мәндер кестесі</a:t>
                      </a:r>
                      <a:endParaRPr lang="kk-K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0,5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1100" u="none" strike="noStrike">
                          <a:effectLst/>
                        </a:rPr>
                        <a:t>х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-2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-1,5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-1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-0,5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0,5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1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1,5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2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5638">
                <a:tc>
                  <a:txBody>
                    <a:bodyPr/>
                    <a:lstStyle/>
                    <a:p>
                      <a:pPr algn="l" fontAlgn="b"/>
                      <a:r>
                        <a:rPr lang="kk-KZ" sz="1100" u="none" strike="noStrike">
                          <a:effectLst/>
                        </a:rPr>
                        <a:t> 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-0,41615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0,070737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0,540302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0,877583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1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0,877583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0,540302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>
                          <a:effectLst/>
                        </a:rPr>
                        <a:t>0,0707372</a:t>
                      </a:r>
                      <a:endParaRPr lang="kk-K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k-KZ" sz="1100" u="none" strike="noStrike" dirty="0">
                          <a:effectLst/>
                        </a:rPr>
                        <a:t>-0,416146837</a:t>
                      </a:r>
                      <a:endParaRPr lang="kk-K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822590"/>
              </p:ext>
            </p:extLst>
          </p:nvPr>
        </p:nvGraphicFramePr>
        <p:xfrm>
          <a:off x="971600" y="3140968"/>
          <a:ext cx="59401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тапсырмасын тексеру:</a:t>
            </a:r>
            <a:endParaRPr lang="kk-KZ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" y="980728"/>
            <a:ext cx="9114096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Дискриптор</a:t>
            </a:r>
            <a:endParaRPr lang="kk-K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 smtClean="0"/>
              <a:t>Функцияның атауларын біледі</a:t>
            </a:r>
          </a:p>
          <a:p>
            <a:r>
              <a:rPr lang="kk-KZ" dirty="0" smtClean="0"/>
              <a:t>Функцияның айырмашылықтарын ажырата біледі</a:t>
            </a:r>
          </a:p>
          <a:p>
            <a:r>
              <a:rPr lang="kk-KZ" dirty="0" smtClean="0"/>
              <a:t>Функциның қызметін анықтай алады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4974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399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қозғау.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өйлейді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k-KZ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3898620" cy="28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6633"/>
            <a:ext cx="4320480" cy="28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8027"/>
            <a:ext cx="4477494" cy="333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388424" cy="1752600"/>
          </a:xfrm>
        </p:spPr>
        <p:txBody>
          <a:bodyPr>
            <a:noAutofit/>
          </a:bodyPr>
          <a:lstStyle/>
          <a:p>
            <a:r>
              <a:rPr lang="kk-KZ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 есептерді шешу. Кестеде берілген функцияның графигін тұрғызу</a:t>
            </a:r>
            <a:endParaRPr lang="kk-KZ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/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C00000"/>
                </a:solidFill>
              </a:rPr>
              <a:t>8 сынып </a:t>
            </a:r>
            <a:r>
              <a:rPr lang="kk-KZ" b="1" dirty="0">
                <a:solidFill>
                  <a:srgbClr val="C00000"/>
                </a:solidFill>
              </a:rPr>
              <a:t/>
            </a:r>
            <a:br>
              <a:rPr lang="kk-KZ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Excel-</a:t>
            </a:r>
            <a:r>
              <a:rPr lang="kk-KZ" b="1" dirty="0" smtClean="0">
                <a:solidFill>
                  <a:srgbClr val="C00000"/>
                </a:solidFill>
              </a:rPr>
              <a:t>дің мүмкіндіктері</a:t>
            </a:r>
            <a:endParaRPr lang="kk-K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 :</a:t>
            </a:r>
            <a:endParaRPr lang="kk-KZ" sz="6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 есептерді электрондық кесте көмегімен шешуді,  қолданбалы есептерді шешуде кірістірілген функцияларды пайдалануды, берілген функцияның графигін тұрғызу тәсілдерін  үйрену</a:t>
            </a: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Ж</a:t>
            </a:r>
            <a:r>
              <a:rPr lang="kk-KZ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птас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kk-KZ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ікірталас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k-KZ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03920" cy="50463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 графигі дегеніміз не?</a:t>
            </a:r>
          </a:p>
          <a:p>
            <a:pPr lvl="0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Excel-ге функцияның графигін тұрғызуға арналған диаграмма түрлерін ата?</a:t>
            </a:r>
          </a:p>
          <a:p>
            <a:pPr lvl="0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Excel-ге график тұрғызу үшін нені анықтау керек?</a:t>
            </a:r>
          </a:p>
          <a:p>
            <a:pPr lvl="0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Нүктелік диаграмма анықтамасын ата</a:t>
            </a:r>
          </a:p>
          <a:p>
            <a:pPr lvl="0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 дегеніміз не?</a:t>
            </a:r>
          </a:p>
          <a:p>
            <a:pPr lvl="0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 шешу кезеңдері? </a:t>
            </a:r>
          </a:p>
          <a:p>
            <a:pPr lvl="0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Спарклайн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 не?</a:t>
            </a:r>
          </a:p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функциясының графигі </a:t>
            </a:r>
            <a:r>
              <a:rPr lang="kk-KZ" sz="4000" dirty="0"/>
              <a:t>?</a:t>
            </a:r>
          </a:p>
          <a:p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3074" name="Picture 2" descr="https://fsd.kopilkaurokov.ru/uploads/user_file_54f489c732b71/img_user_file_54f489c732b7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37" cy="6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1994</TotalTime>
  <Words>242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Официальная</vt:lpstr>
      <vt:lpstr>Солнцестояние</vt:lpstr>
      <vt:lpstr>Презентация PowerPoint</vt:lpstr>
      <vt:lpstr>Үй тапсырмасын тексеру:</vt:lpstr>
      <vt:lpstr>Дискриптор</vt:lpstr>
      <vt:lpstr>Презентация PowerPoint</vt:lpstr>
      <vt:lpstr>Ой қозғау. «Суреттер сөйлейді»</vt:lpstr>
      <vt:lpstr> 8 сынып  Excel-дің мүмкіндіктері</vt:lpstr>
      <vt:lpstr>Сабақтың мақсаты :</vt:lpstr>
      <vt:lpstr>«Ойлан  , Жұптас, Пікірталас»</vt:lpstr>
      <vt:lpstr>Презентация PowerPoint</vt:lpstr>
      <vt:lpstr>Шығармашылық  бөлім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8 сынып  Excel-дің мүмкіндіктері</dc:title>
  <dc:creator>user</dc:creator>
  <cp:lastModifiedBy>Пользователь Windows</cp:lastModifiedBy>
  <cp:revision>13</cp:revision>
  <cp:lastPrinted>2020-02-05T04:44:32Z</cp:lastPrinted>
  <dcterms:created xsi:type="dcterms:W3CDTF">2020-02-03T05:01:02Z</dcterms:created>
  <dcterms:modified xsi:type="dcterms:W3CDTF">2020-04-29T06:07:56Z</dcterms:modified>
</cp:coreProperties>
</file>