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9" r:id="rId3"/>
    <p:sldId id="260" r:id="rId4"/>
    <p:sldId id="278" r:id="rId5"/>
    <p:sldId id="279" r:id="rId6"/>
    <p:sldId id="301" r:id="rId7"/>
    <p:sldId id="302" r:id="rId8"/>
    <p:sldId id="290" r:id="rId9"/>
    <p:sldId id="303" r:id="rId10"/>
    <p:sldId id="304" r:id="rId11"/>
    <p:sldId id="292" r:id="rId12"/>
    <p:sldId id="305" r:id="rId13"/>
    <p:sldId id="306" r:id="rId14"/>
    <p:sldId id="309" r:id="rId15"/>
    <p:sldId id="310" r:id="rId16"/>
    <p:sldId id="311" r:id="rId17"/>
    <p:sldId id="307" r:id="rId18"/>
    <p:sldId id="308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5DE0E3-2FCA-445F-9354-CC161A89F59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70F91C-4FDF-42AC-A14F-0DFFF9111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7470378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 в нашей </a:t>
            </a:r>
          </a:p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Раздел: «Мы выбираем спорт»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класс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330092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</a:t>
            </a:r>
            <a:r>
              <a:rPr lang="ru-RU" sz="4400" b="1" dirty="0" smtClean="0">
                <a:solidFill>
                  <a:srgbClr val="002060"/>
                </a:solidFill>
              </a:rPr>
              <a:t>ТЕМА УРОКА: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8832" y="5000636"/>
            <a:ext cx="4413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школы-гимназии №1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Казибаева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Балхия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Чарджабайевна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57364"/>
            <a:ext cx="7520940" cy="3714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1.Азиатские игры по масштабу     уступают  Олимпийским играм.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2.Первый раз </a:t>
            </a:r>
            <a:r>
              <a:rPr lang="ru-RU" sz="2800" dirty="0" err="1" smtClean="0">
                <a:solidFill>
                  <a:srgbClr val="002060"/>
                </a:solidFill>
              </a:rPr>
              <a:t>Азиада</a:t>
            </a:r>
            <a:r>
              <a:rPr lang="ru-RU" sz="2800" dirty="0" smtClean="0">
                <a:solidFill>
                  <a:srgbClr val="002060"/>
                </a:solidFill>
              </a:rPr>
              <a:t> проводилась в 1952 году в Греции.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3.После второй мировой войны они стали называться  Азиатскими играми.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4.Они проводятся раз в пять лет.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5. Организацией и проведением занимается Олимпийский совет Азии.</a:t>
            </a:r>
          </a:p>
          <a:p>
            <a:r>
              <a:rPr lang="kk-KZ" sz="2800" dirty="0" smtClean="0">
                <a:solidFill>
                  <a:srgbClr val="002060"/>
                </a:solidFill>
              </a:rPr>
              <a:t> </a:t>
            </a:r>
            <a:endParaRPr lang="ru-RU" sz="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714356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Правильный вариант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ic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3814" y="404664"/>
            <a:ext cx="82999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Деление на группы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822960" y="571481"/>
            <a:ext cx="7520940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23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214337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857364"/>
            <a:ext cx="7986742" cy="3500462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/>
              <a:t>Ознакомтесь</a:t>
            </a:r>
            <a:r>
              <a:rPr lang="ru-RU" sz="2800" dirty="0" smtClean="0"/>
              <a:t>  с теоретическими сведениями из учебника о нераспространённых и распространённых предложениях, об определении как второстепенном члене предложения. </a:t>
            </a:r>
          </a:p>
          <a:p>
            <a:r>
              <a:rPr lang="ru-RU" sz="2800" dirty="0" smtClean="0"/>
              <a:t>(К) Упр.489 </a:t>
            </a:r>
            <a:r>
              <a:rPr lang="kk-KZ" sz="2800" dirty="0" smtClean="0"/>
              <a:t>Предложения</a:t>
            </a:r>
            <a:r>
              <a:rPr lang="ru-RU" sz="2800" dirty="0" smtClean="0"/>
              <a:t>, </a:t>
            </a:r>
            <a:r>
              <a:rPr lang="ru-RU" sz="2800" dirty="0" err="1" smtClean="0"/>
              <a:t>д</a:t>
            </a:r>
            <a:r>
              <a:rPr lang="kk-KZ" sz="2800" dirty="0" smtClean="0"/>
              <a:t>анные в упражнении приведите в качестве примеров.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785794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Учимся применять правило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43050"/>
            <a:ext cx="7520940" cy="4071966"/>
          </a:xfrm>
        </p:spPr>
        <p:txBody>
          <a:bodyPr>
            <a:normAutofit/>
          </a:bodyPr>
          <a:lstStyle/>
          <a:p>
            <a:r>
              <a:rPr lang="ru-RU" sz="3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1.Спортсмены тренируются.--- Спортсмены тренируются в спортивном зале.</a:t>
            </a:r>
          </a:p>
          <a:p>
            <a:r>
              <a:rPr lang="ru-RU" sz="3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2.Ребята играют.--- Ребята играют в футбол в школьном дворе.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857232"/>
            <a:ext cx="5643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Примеры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71481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Письмо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ИЯЕ: работа в группах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admin\Pictures\64594794_IMG_664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142844" y="2428868"/>
            <a:ext cx="4668551" cy="242889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Задание 1 группе: Упр.492.Спишите, раскрывая скобки.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  <p:sp>
        <p:nvSpPr>
          <p:cNvPr id="12" name="Облако 11"/>
          <p:cNvSpPr/>
          <p:nvPr/>
        </p:nvSpPr>
        <p:spPr>
          <a:xfrm>
            <a:off x="3571868" y="3571876"/>
            <a:ext cx="5572132" cy="313374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Задание </a:t>
            </a:r>
            <a:r>
              <a:rPr lang="ru-RU" sz="2000" b="1" dirty="0" smtClean="0">
                <a:solidFill>
                  <a:schemeClr val="tx1"/>
                </a:solidFill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</a:rPr>
              <a:t>группе: </a:t>
            </a:r>
            <a:r>
              <a:rPr lang="ru-RU" sz="2000" b="1" dirty="0" smtClean="0">
                <a:solidFill>
                  <a:schemeClr val="tx1"/>
                </a:solidFill>
              </a:rPr>
              <a:t>Упр.490. Распространите предложения второстепенными членами и запишите их.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7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9" y="214290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Физминутка</a:t>
            </a:r>
            <a:endParaRPr lang="ru-RU" sz="6000" dirty="0"/>
          </a:p>
        </p:txBody>
      </p:sp>
      <p:pic>
        <p:nvPicPr>
          <p:cNvPr id="7" name="Picture 2" descr="C:\Users\admin\Pictures\б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214337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64291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Чтение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714488"/>
            <a:ext cx="4214841" cy="30718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00B050"/>
                </a:solidFill>
              </a:rPr>
              <a:t>Задание</a:t>
            </a:r>
            <a:r>
              <a:rPr lang="ru-RU" sz="2400" b="1" dirty="0" smtClean="0">
                <a:solidFill>
                  <a:srgbClr val="00B050"/>
                </a:solidFill>
              </a:rPr>
              <a:t> 1 группе: </a:t>
            </a:r>
            <a:r>
              <a:rPr lang="ru-RU" sz="2400" b="1" dirty="0" smtClean="0">
                <a:solidFill>
                  <a:srgbClr val="002060"/>
                </a:solidFill>
              </a:rPr>
              <a:t>Упр.491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Прочитайте текст. «Четыре цвета» По содержанию текста нарисуйте иллюстрации.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785927"/>
            <a:ext cx="4032448" cy="30003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B050"/>
                </a:solidFill>
              </a:rPr>
              <a:t>Задание 2 группе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Упр.496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Прочитайте текст. «Олимпийская школа» По содержанию текста нарисуйте иллюстрации.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357430"/>
            <a:ext cx="7915304" cy="307183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Составьте небольшой диалог на темы: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1 группа: Спорт в нашей жизни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2 группа: Спортивные игры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507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Говорение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000240"/>
            <a:ext cx="7520940" cy="268023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Составьте   </a:t>
            </a:r>
            <a:r>
              <a:rPr lang="ru-RU" sz="4000" dirty="0" err="1" smtClean="0">
                <a:solidFill>
                  <a:srgbClr val="002060"/>
                </a:solidFill>
              </a:rPr>
              <a:t>синквейн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1 группа: Спортсмен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2 группа: Тренер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785794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Синквейн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214337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57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Прием </a:t>
            </a:r>
            <a:r>
              <a:rPr lang="ru-RU" sz="3600" b="1" dirty="0" smtClean="0">
                <a:solidFill>
                  <a:srgbClr val="FF0000"/>
                </a:solidFill>
              </a:rPr>
              <a:t>«Верные и неверные утверждения»</a:t>
            </a:r>
            <a:endParaRPr lang="ru-RU" sz="4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</a:rPr>
              <a:t>Цели урока: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00628"/>
            <a:ext cx="8643998" cy="48287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С5- </a:t>
            </a:r>
            <a:r>
              <a:rPr lang="ru-RU" sz="2800" dirty="0" smtClean="0">
                <a:solidFill>
                  <a:srgbClr val="002060"/>
                </a:solidFill>
              </a:rPr>
              <a:t>определить верные и неверные утверждения по прослушанному тексту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Г5- участвовать в диалоге;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Ч4- владеть разными видами чтения;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П6- создавать тексты , именно стихотворение пятистишие т.е. </a:t>
            </a:r>
            <a:r>
              <a:rPr lang="ru-RU" sz="2800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800" dirty="0" smtClean="0">
                <a:solidFill>
                  <a:srgbClr val="002060"/>
                </a:solidFill>
              </a:rPr>
              <a:t> , используя элементы разговорного и художественного стилей.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ИЯЕ- 1.2.- использовать определения , согласовывая с существительными.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572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85918" y="285728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643182"/>
            <a:ext cx="34290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написать мини – сочинение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 тему</a:t>
            </a:r>
            <a:r>
              <a:rPr lang="ru-RU" sz="4000" b="1" dirty="0" smtClean="0">
                <a:solidFill>
                  <a:srgbClr val="FF0000"/>
                </a:solidFill>
              </a:rPr>
              <a:t> «Спорт в моей жизни»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214337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4285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Рефлексия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-500090"/>
            <a:ext cx="9143998" cy="78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86676" cy="12858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Эмоциональный настрой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3714752"/>
            <a:ext cx="7520940" cy="268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990" y="1714488"/>
            <a:ext cx="85388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Хорошее настроение»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Картинки по запросу картинки хорошее настроение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7715304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0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222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69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Franklin Gothic Medium" pitchFamily="34" charset="0"/>
              </a:rPr>
              <a:t>Проверка домашнего задания</a:t>
            </a:r>
            <a:endParaRPr lang="ru-RU" sz="36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357298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Работа по карточкам (индивидуальное задание)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Franklin Gothic Medium" pitchFamily="34" charset="0"/>
              </a:rPr>
              <a:t>1.Подчеркните только предложения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Вовка плавал в море хорошо.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И однажды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Отряд идет в поход.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 На футбольном поле</a:t>
            </a:r>
          </a:p>
          <a:p>
            <a:pPr marL="342900" indent="-342900"/>
            <a:r>
              <a:rPr lang="ru-RU" sz="3200" dirty="0" smtClean="0">
                <a:solidFill>
                  <a:srgbClr val="002060"/>
                </a:solidFill>
                <a:latin typeface="Franklin Gothic Medium" pitchFamily="34" charset="0"/>
              </a:rPr>
              <a:t>2.Подчеркните главные члены предложения</a:t>
            </a:r>
          </a:p>
          <a:p>
            <a:pPr marL="342900" indent="-342900"/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1)Вовка не верил своему счастью.</a:t>
            </a:r>
          </a:p>
          <a:p>
            <a:pPr marL="342900" indent="-342900"/>
            <a:r>
              <a:rPr lang="ru-RU" sz="3200" dirty="0" smtClean="0">
                <a:solidFill>
                  <a:srgbClr val="FF0000"/>
                </a:solidFill>
                <a:latin typeface="Franklin Gothic Medium" pitchFamily="34" charset="0"/>
              </a:rPr>
              <a:t>2)В этот день Вовка не пришел на обед.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9" descr="C:\Users\admin\Desktop\222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5856" y="0"/>
            <a:ext cx="9169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Правильные ответы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0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Franklin Gothic Medium" pitchFamily="34" charset="0"/>
              </a:rPr>
              <a:t>1.Подчеркните только предложения</a:t>
            </a:r>
          </a:p>
          <a:p>
            <a:pPr marL="342900" indent="-342900">
              <a:buAutoNum type="arabicParenR"/>
            </a:pPr>
            <a:r>
              <a:rPr lang="ru-RU" sz="4000" u="sng" dirty="0" smtClean="0">
                <a:solidFill>
                  <a:srgbClr val="FF0000"/>
                </a:solidFill>
                <a:latin typeface="Franklin Gothic Medium" pitchFamily="34" charset="0"/>
              </a:rPr>
              <a:t>Вовка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  <a:latin typeface="Franklin Gothic Medium" pitchFamily="34" charset="0"/>
              </a:rPr>
              <a:t>плавал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 в море хорошо.</a:t>
            </a:r>
          </a:p>
          <a:p>
            <a:pPr marL="342900" indent="-342900">
              <a:buAutoNum type="arabicParenR"/>
            </a:pP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Отряд идет в поход.</a:t>
            </a:r>
          </a:p>
          <a:p>
            <a:pPr marL="342900" indent="-342900"/>
            <a:endParaRPr lang="ru-RU" sz="4000" dirty="0" smtClean="0">
              <a:solidFill>
                <a:srgbClr val="FF0000"/>
              </a:solidFill>
              <a:latin typeface="Franklin Gothic Medium" pitchFamily="34" charset="0"/>
            </a:endParaRPr>
          </a:p>
          <a:p>
            <a:pPr marL="342900" indent="-342900"/>
            <a:r>
              <a:rPr lang="ru-RU" sz="4000" dirty="0" smtClean="0">
                <a:solidFill>
                  <a:srgbClr val="002060"/>
                </a:solidFill>
                <a:latin typeface="Franklin Gothic Medium" pitchFamily="34" charset="0"/>
              </a:rPr>
              <a:t>2.Подчеркните главные члены предложения</a:t>
            </a:r>
          </a:p>
          <a:p>
            <a:pPr marL="342900" indent="-342900"/>
            <a:r>
              <a:rPr lang="ru-RU" sz="4000" dirty="0" smtClean="0">
                <a:solidFill>
                  <a:srgbClr val="00B0F0"/>
                </a:solidFill>
                <a:latin typeface="Franklin Gothic Medium" pitchFamily="34" charset="0"/>
              </a:rPr>
              <a:t>1)Вовка не верил 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своему счастью.</a:t>
            </a:r>
          </a:p>
          <a:p>
            <a:pPr marL="342900" indent="-342900"/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2)В этот день </a:t>
            </a:r>
            <a:r>
              <a:rPr lang="ru-RU" sz="4000" dirty="0" smtClean="0">
                <a:solidFill>
                  <a:srgbClr val="00B0F0"/>
                </a:solidFill>
                <a:latin typeface="Franklin Gothic Medium" pitchFamily="34" charset="0"/>
              </a:rPr>
              <a:t>Вовка не пришел </a:t>
            </a:r>
            <a:r>
              <a:rPr lang="ru-RU" sz="4000" dirty="0" smtClean="0">
                <a:solidFill>
                  <a:srgbClr val="FF0000"/>
                </a:solidFill>
                <a:latin typeface="Franklin Gothic Medium" pitchFamily="34" charset="0"/>
              </a:rPr>
              <a:t>на обед.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28926" y="257174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Классная работа</a:t>
            </a:r>
          </a:p>
          <a:p>
            <a:pPr algn="ctr"/>
            <a:r>
              <a:rPr lang="ru-RU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 в нашей жизни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42852"/>
            <a:ext cx="628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Семнадцатое апреля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7858180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00174"/>
            <a:ext cx="7520940" cy="4857784"/>
          </a:xfrm>
        </p:spPr>
        <p:txBody>
          <a:bodyPr>
            <a:normAutofit/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 пары </a:t>
            </a:r>
            <a:r>
              <a:rPr lang="ru-RU" sz="24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предложений.В</a:t>
            </a:r>
            <a:r>
              <a:rPr lang="ru-RU" sz="2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каких предложениях сообщается о событии кратко, в каких --- подробно?</a:t>
            </a:r>
          </a:p>
          <a:p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1.Спортсмены тренируются.--- Спортсмены тренируются в спортивном зале.</a:t>
            </a:r>
          </a:p>
          <a:p>
            <a:r>
              <a:rPr lang="ru-RU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2.Ребята играют.--- Ребята играют в футбол в школьном дворе.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Определение темы урока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-243408"/>
            <a:ext cx="8229600" cy="2434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E156A-E8D1-48E1-A7C2-0DE7E257E44C}" type="datetime1">
              <a:rPr lang="ru-RU" smtClean="0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7FF2-6CD5-4D21-A7F4-7196C5F58CE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074" name="Picture 2" descr="C:\Users\admin\Downloads\poliesportiu01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s36872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0339adb8b2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2e624e06d24f3110b3cfc57a510_pr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048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91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ownloads\1296074784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5"/>
            <a:ext cx="669674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ownloads\imgpreview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4867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ownloads\imgpreview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5446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ownloads\99433285_large_11390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57360"/>
            <a:ext cx="5184576" cy="27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ownloads\54334774_Spor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965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40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admin\Desktop\222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3998" cy="707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928802"/>
            <a:ext cx="7520940" cy="442915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0070C0"/>
                </a:solidFill>
              </a:rPr>
              <a:t>Прослушайте текст и </a:t>
            </a:r>
          </a:p>
          <a:p>
            <a:r>
              <a:rPr lang="ru-RU" sz="9600" dirty="0" smtClean="0">
                <a:solidFill>
                  <a:srgbClr val="0070C0"/>
                </a:solidFill>
              </a:rPr>
              <a:t>Определите верные и неверные утверждения.</a:t>
            </a:r>
          </a:p>
          <a:p>
            <a:r>
              <a:rPr lang="ru-RU" sz="1000" dirty="0" smtClean="0"/>
              <a:t> </a:t>
            </a:r>
            <a:r>
              <a:rPr lang="ru-RU" sz="9600" dirty="0" smtClean="0">
                <a:solidFill>
                  <a:srgbClr val="002060"/>
                </a:solidFill>
              </a:rPr>
              <a:t>1.Азиатские игры по масштабу уступают  Олимпийским играм. </a:t>
            </a:r>
          </a:p>
          <a:p>
            <a:r>
              <a:rPr lang="ru-RU" sz="9600" dirty="0" smtClean="0">
                <a:solidFill>
                  <a:srgbClr val="002060"/>
                </a:solidFill>
              </a:rPr>
              <a:t>2.Первый раз </a:t>
            </a:r>
            <a:r>
              <a:rPr lang="ru-RU" sz="9600" dirty="0" err="1" smtClean="0">
                <a:solidFill>
                  <a:srgbClr val="002060"/>
                </a:solidFill>
              </a:rPr>
              <a:t>Азиада</a:t>
            </a:r>
            <a:r>
              <a:rPr lang="ru-RU" sz="9600" dirty="0" smtClean="0">
                <a:solidFill>
                  <a:srgbClr val="002060"/>
                </a:solidFill>
              </a:rPr>
              <a:t> проводилась в 1952 году в Греции.</a:t>
            </a:r>
          </a:p>
          <a:p>
            <a:r>
              <a:rPr lang="ru-RU" sz="9600" dirty="0" smtClean="0">
                <a:solidFill>
                  <a:srgbClr val="002060"/>
                </a:solidFill>
              </a:rPr>
              <a:t>3.После второй мировой войны они стали называться  Азиатскими играми.</a:t>
            </a:r>
          </a:p>
          <a:p>
            <a:r>
              <a:rPr lang="ru-RU" sz="9600" dirty="0" smtClean="0">
                <a:solidFill>
                  <a:srgbClr val="002060"/>
                </a:solidFill>
              </a:rPr>
              <a:t>4.Они проводятся раз в пять лет.</a:t>
            </a:r>
          </a:p>
          <a:p>
            <a:r>
              <a:rPr lang="ru-RU" sz="9600" dirty="0" smtClean="0">
                <a:solidFill>
                  <a:srgbClr val="002060"/>
                </a:solidFill>
              </a:rPr>
              <a:t>5. Организацией и проведением занимается Олимпийский совет Азии.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99533"/>
            <a:ext cx="910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00042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1.Слушание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216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460</TotalTime>
  <Words>518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Слайд 1</vt:lpstr>
      <vt:lpstr>Цели урока:</vt:lpstr>
      <vt:lpstr>Эмоциональный настрой</vt:lpstr>
      <vt:lpstr>Проверка домашнего задания</vt:lpstr>
      <vt:lpstr>                         Правильные ответы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57</cp:revision>
  <dcterms:created xsi:type="dcterms:W3CDTF">2014-02-12T16:43:11Z</dcterms:created>
  <dcterms:modified xsi:type="dcterms:W3CDTF">2020-04-09T04:13:17Z</dcterms:modified>
</cp:coreProperties>
</file>