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59" r:id="rId5"/>
    <p:sldId id="260" r:id="rId6"/>
    <p:sldId id="261" r:id="rId7"/>
    <p:sldId id="262" r:id="rId8"/>
    <p:sldId id="287" r:id="rId9"/>
    <p:sldId id="288" r:id="rId10"/>
    <p:sldId id="266" r:id="rId11"/>
    <p:sldId id="289" r:id="rId12"/>
    <p:sldId id="283" r:id="rId13"/>
    <p:sldId id="290" r:id="rId14"/>
    <p:sldId id="273" r:id="rId15"/>
    <p:sldId id="278" r:id="rId16"/>
    <p:sldId id="268" r:id="rId17"/>
    <p:sldId id="291" r:id="rId18"/>
    <p:sldId id="263" r:id="rId19"/>
    <p:sldId id="264" r:id="rId20"/>
    <p:sldId id="265" r:id="rId21"/>
    <p:sldId id="267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electricit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battery" TargetMode="External"/><Relationship Id="rId5" Type="http://schemas.openxmlformats.org/officeDocument/2006/relationships/hyperlink" Target="https://dictionary.cambridge.org/dictionary/english/device" TargetMode="External"/><Relationship Id="rId4" Type="http://schemas.openxmlformats.org/officeDocument/2006/relationships/hyperlink" Target="https://dictionary.cambridge.org/dictionary/english/electric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year" TargetMode="External"/><Relationship Id="rId3" Type="http://schemas.openxmlformats.org/officeDocument/2006/relationships/hyperlink" Target="https://dictionary.cambridge.org/dictionary/english/part" TargetMode="External"/><Relationship Id="rId7" Type="http://schemas.openxmlformats.org/officeDocument/2006/relationships/hyperlink" Target="https://dictionary.cambridge.org/dictionary/english/da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minutes" TargetMode="External"/><Relationship Id="rId11" Type="http://schemas.openxmlformats.org/officeDocument/2006/relationships/hyperlink" Target="https://dictionary.cambridge.org/dictionary/english/whole" TargetMode="External"/><Relationship Id="rId5" Type="http://schemas.openxmlformats.org/officeDocument/2006/relationships/hyperlink" Target="https://dictionary.cambridge.org/dictionary/english/measured" TargetMode="External"/><Relationship Id="rId10" Type="http://schemas.openxmlformats.org/officeDocument/2006/relationships/hyperlink" Target="https://dictionary.cambridge.org/dictionary/english/considered" TargetMode="External"/><Relationship Id="rId4" Type="http://schemas.openxmlformats.org/officeDocument/2006/relationships/hyperlink" Target="https://dictionary.cambridge.org/dictionary/english/existence" TargetMode="External"/><Relationship Id="rId9" Type="http://schemas.openxmlformats.org/officeDocument/2006/relationships/hyperlink" Target="https://dictionary.cambridge.org/dictionary/english/proc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electricity" TargetMode="External"/><Relationship Id="rId3" Type="http://schemas.openxmlformats.org/officeDocument/2006/relationships/hyperlink" Target="https://dictionary.cambridge.org/dictionary/english/device" TargetMode="External"/><Relationship Id="rId7" Type="http://schemas.openxmlformats.org/officeDocument/2006/relationships/hyperlink" Target="https://dictionary.cambridge.org/dictionary/english/chemical" TargetMode="External"/><Relationship Id="rId12" Type="http://schemas.openxmlformats.org/officeDocument/2006/relationships/hyperlink" Target="https://dictionary.cambridge.org/dictionary/english/ca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energy" TargetMode="External"/><Relationship Id="rId11" Type="http://schemas.openxmlformats.org/officeDocument/2006/relationships/hyperlink" Target="https://dictionary.cambridge.org/dictionary/english/radio" TargetMode="External"/><Relationship Id="rId5" Type="http://schemas.openxmlformats.org/officeDocument/2006/relationships/hyperlink" Target="https://dictionary.cambridge.org/dictionary/english/electrical" TargetMode="External"/><Relationship Id="rId10" Type="http://schemas.openxmlformats.org/officeDocument/2006/relationships/hyperlink" Target="https://dictionary.cambridge.org/dictionary/english/power" TargetMode="External"/><Relationship Id="rId4" Type="http://schemas.openxmlformats.org/officeDocument/2006/relationships/hyperlink" Target="https://dictionary.cambridge.org/dictionary/english/produce" TargetMode="External"/><Relationship Id="rId9" Type="http://schemas.openxmlformats.org/officeDocument/2006/relationships/hyperlink" Target="https://dictionary.cambridge.org/dictionary/english/provi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fastening" TargetMode="External"/><Relationship Id="rId13" Type="http://schemas.openxmlformats.org/officeDocument/2006/relationships/hyperlink" Target="https://dictionary.cambridge.org/dictionary/english/bend" TargetMode="External"/><Relationship Id="rId3" Type="http://schemas.openxmlformats.org/officeDocument/2006/relationships/hyperlink" Target="https://dictionary.cambridge.org/dictionary/english/piece" TargetMode="External"/><Relationship Id="rId7" Type="http://schemas.openxmlformats.org/officeDocument/2006/relationships/hyperlink" Target="https://dictionary.cambridge.org/dictionary/english/bent" TargetMode="External"/><Relationship Id="rId12" Type="http://schemas.openxmlformats.org/officeDocument/2006/relationships/hyperlink" Target="https://dictionary.cambridge.org/dictionary/english/stron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thread" TargetMode="External"/><Relationship Id="rId11" Type="http://schemas.openxmlformats.org/officeDocument/2006/relationships/hyperlink" Target="https://dictionary.cambridge.org/dictionary/english/object" TargetMode="External"/><Relationship Id="rId5" Type="http://schemas.openxmlformats.org/officeDocument/2006/relationships/hyperlink" Target="https://dictionary.cambridge.org/dictionary/english/metal" TargetMode="External"/><Relationship Id="rId10" Type="http://schemas.openxmlformats.org/officeDocument/2006/relationships/hyperlink" Target="https://dictionary.cambridge.org/dictionary/english/type" TargetMode="External"/><Relationship Id="rId4" Type="http://schemas.openxmlformats.org/officeDocument/2006/relationships/hyperlink" Target="https://dictionary.cambridge.org/dictionary/english/thin" TargetMode="External"/><Relationship Id="rId9" Type="http://schemas.openxmlformats.org/officeDocument/2006/relationships/hyperlink" Target="https://dictionary.cambridge.org/dictionary/english/particul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substance" TargetMode="External"/><Relationship Id="rId3" Type="http://schemas.openxmlformats.org/officeDocument/2006/relationships/hyperlink" Target="https://dictionary.cambridge.org/dictionary/english/property" TargetMode="External"/><Relationship Id="rId7" Type="http://schemas.openxmlformats.org/officeDocument/2006/relationships/hyperlink" Target="https://dictionary.cambridge.org/dictionary/english/degre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electricity" TargetMode="External"/><Relationship Id="rId5" Type="http://schemas.openxmlformats.org/officeDocument/2006/relationships/hyperlink" Target="https://dictionary.cambridge.org/dictionary/english/heat" TargetMode="External"/><Relationship Id="rId4" Type="http://schemas.openxmlformats.org/officeDocument/2006/relationships/hyperlink" Target="https://dictionary.cambridge.org/dictionary/english/allow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2;&#1077;&#1089;&#1110;&#1083;&#1075;&#1077;&#1085;.mk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current" TargetMode="External"/><Relationship Id="rId2" Type="http://schemas.openxmlformats.org/officeDocument/2006/relationships/hyperlink" Target="https://dictionary.cambridge.org/dictionary/english/electric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s://dictionary.cambridge.org/dictionary/english/direction" TargetMode="External"/><Relationship Id="rId4" Type="http://schemas.openxmlformats.org/officeDocument/2006/relationships/hyperlink" Target="https://dictionary.cambridge.org/dictionary/english/mov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laycast.ru/uploads/2016/12/26/210457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64305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 morning!</a:t>
            </a:r>
            <a:endParaRPr lang="kk-KZ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21468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7th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l-G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᾿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name:Zhambolova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Assem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3979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Charge [</a:t>
            </a:r>
            <a:r>
              <a:rPr lang="en-US" sz="4800" b="1" dirty="0" err="1" smtClean="0"/>
              <a:t>ʧɑːʤ</a:t>
            </a:r>
            <a:r>
              <a:rPr lang="en-US" sz="4800" b="1" dirty="0" smtClean="0"/>
              <a:t>] </a:t>
            </a:r>
            <a:endParaRPr lang="ru-RU" sz="4800" b="1" dirty="0"/>
          </a:p>
        </p:txBody>
      </p:sp>
      <p:pic>
        <p:nvPicPr>
          <p:cNvPr id="48130" name="Picture 2" descr="https://shipovnik.ua/wp-content/uploads/2016/07/c7b7c2277df533c5834c155d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428604"/>
            <a:ext cx="3661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Charge [</a:t>
            </a:r>
            <a:r>
              <a:rPr lang="en-US" sz="4400" b="1" dirty="0" err="1" smtClean="0">
                <a:solidFill>
                  <a:schemeClr val="bg1"/>
                </a:solidFill>
              </a:rPr>
              <a:t>ʧɑːʤ</a:t>
            </a:r>
            <a:r>
              <a:rPr lang="en-US" sz="4400" b="1" dirty="0" smtClean="0">
                <a:solidFill>
                  <a:schemeClr val="bg1"/>
                </a:solidFill>
              </a:rPr>
              <a:t>]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000240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to put </a:t>
            </a:r>
            <a:r>
              <a:rPr lang="en-US" sz="4000" b="1" dirty="0" smtClean="0">
                <a:solidFill>
                  <a:srgbClr val="FFFF00"/>
                </a:solidFill>
                <a:hlinkClick r:id="rId3" tooltip="electricity"/>
              </a:rPr>
              <a:t>electricity</a:t>
            </a:r>
            <a:r>
              <a:rPr lang="en-US" sz="4000" b="1" dirty="0" smtClean="0">
                <a:solidFill>
                  <a:schemeClr val="bg1"/>
                </a:solidFill>
              </a:rPr>
              <a:t> into an </a:t>
            </a:r>
            <a:r>
              <a:rPr lang="en-US" sz="4000" b="1" dirty="0" smtClean="0">
                <a:solidFill>
                  <a:schemeClr val="bg1"/>
                </a:solidFill>
                <a:hlinkClick r:id="rId4" tooltip="electrical"/>
              </a:rPr>
              <a:t>electrical</a:t>
            </a:r>
            <a:r>
              <a:rPr lang="en-US" sz="4000" b="1" dirty="0" smtClean="0">
                <a:solidFill>
                  <a:schemeClr val="bg1"/>
                </a:solidFill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hlinkClick r:id="rId5" tooltip="device"/>
              </a:rPr>
              <a:t>device</a:t>
            </a:r>
            <a:r>
              <a:rPr lang="en-US" sz="4000" b="1" dirty="0" smtClean="0">
                <a:solidFill>
                  <a:schemeClr val="bg1"/>
                </a:solidFill>
              </a:rPr>
              <a:t> such as a </a:t>
            </a:r>
            <a:r>
              <a:rPr lang="en-US" sz="4000" b="1" u="sng" dirty="0" smtClean="0">
                <a:solidFill>
                  <a:schemeClr val="bg1"/>
                </a:solidFill>
                <a:hlinkClick r:id="rId6" tooltip="battery"/>
              </a:rPr>
              <a:t>battery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allpapercave.com/wp/wp2135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0"/>
            <a:ext cx="4399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Time [</a:t>
            </a:r>
            <a:r>
              <a:rPr lang="en-US" sz="6600" dirty="0" err="1" smtClean="0">
                <a:solidFill>
                  <a:schemeClr val="bg1">
                    <a:lumMod val="95000"/>
                  </a:schemeClr>
                </a:solidFill>
              </a:rPr>
              <a:t>taɪm</a:t>
            </a:r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] </a:t>
            </a:r>
            <a:endParaRPr lang="ru-RU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928934"/>
            <a:ext cx="721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 </a:t>
            </a:r>
            <a:r>
              <a:rPr lang="en-US" sz="4400" b="1" dirty="0" smtClean="0">
                <a:solidFill>
                  <a:srgbClr val="C00000"/>
                </a:solidFill>
              </a:rPr>
              <a:t>the </a:t>
            </a:r>
            <a:r>
              <a:rPr lang="en-US" sz="4400" b="1" dirty="0" smtClean="0">
                <a:solidFill>
                  <a:srgbClr val="C00000"/>
                </a:solidFill>
                <a:hlinkClick r:id="rId3" tooltip="part"/>
              </a:rPr>
              <a:t>part</a:t>
            </a:r>
            <a:r>
              <a:rPr lang="en-US" sz="4400" b="1" dirty="0" smtClean="0">
                <a:solidFill>
                  <a:srgbClr val="C00000"/>
                </a:solidFill>
              </a:rPr>
              <a:t> of </a:t>
            </a:r>
            <a:r>
              <a:rPr lang="en-US" sz="4400" b="1" dirty="0" smtClean="0">
                <a:solidFill>
                  <a:srgbClr val="C00000"/>
                </a:solidFill>
                <a:hlinkClick r:id="rId4" tooltip="existence"/>
              </a:rPr>
              <a:t>existence</a:t>
            </a:r>
            <a:r>
              <a:rPr lang="en-US" sz="4400" b="1" dirty="0" smtClean="0">
                <a:solidFill>
                  <a:srgbClr val="C00000"/>
                </a:solidFill>
              </a:rPr>
              <a:t> that is </a:t>
            </a:r>
            <a:r>
              <a:rPr lang="en-US" sz="4400" b="1" dirty="0" smtClean="0">
                <a:solidFill>
                  <a:srgbClr val="C00000"/>
                </a:solidFill>
                <a:hlinkClick r:id="rId5" tooltip="measured"/>
              </a:rPr>
              <a:t>measured</a:t>
            </a:r>
            <a:r>
              <a:rPr lang="en-US" sz="4400" b="1" dirty="0" smtClean="0">
                <a:solidFill>
                  <a:srgbClr val="C00000"/>
                </a:solidFill>
              </a:rPr>
              <a:t> in </a:t>
            </a:r>
            <a:r>
              <a:rPr lang="en-US" sz="4400" b="1" dirty="0" smtClean="0">
                <a:solidFill>
                  <a:srgbClr val="C00000"/>
                </a:solidFill>
                <a:hlinkClick r:id="rId6" tooltip="minutes"/>
              </a:rPr>
              <a:t>minutes</a:t>
            </a:r>
            <a:r>
              <a:rPr lang="en-US" sz="4400" b="1" dirty="0" smtClean="0">
                <a:solidFill>
                  <a:srgbClr val="C00000"/>
                </a:solidFill>
              </a:rPr>
              <a:t>, </a:t>
            </a:r>
            <a:r>
              <a:rPr lang="en-US" sz="4400" b="1" dirty="0" smtClean="0">
                <a:solidFill>
                  <a:srgbClr val="C00000"/>
                </a:solidFill>
                <a:hlinkClick r:id="rId7" tooltip="days"/>
              </a:rPr>
              <a:t>days</a:t>
            </a:r>
            <a:r>
              <a:rPr lang="en-US" sz="4400" b="1" dirty="0" smtClean="0">
                <a:solidFill>
                  <a:srgbClr val="C00000"/>
                </a:solidFill>
              </a:rPr>
              <a:t>, </a:t>
            </a:r>
            <a:r>
              <a:rPr lang="en-US" sz="4400" b="1" dirty="0" smtClean="0">
                <a:solidFill>
                  <a:srgbClr val="C00000"/>
                </a:solidFill>
                <a:hlinkClick r:id="rId8" tooltip="years"/>
              </a:rPr>
              <a:t>years</a:t>
            </a:r>
            <a:r>
              <a:rPr lang="en-US" sz="4400" b="1" dirty="0" smtClean="0">
                <a:solidFill>
                  <a:srgbClr val="C00000"/>
                </a:solidFill>
              </a:rPr>
              <a:t>, etc., or this </a:t>
            </a:r>
            <a:r>
              <a:rPr lang="en-US" sz="4400" b="1" dirty="0" smtClean="0">
                <a:solidFill>
                  <a:srgbClr val="C00000"/>
                </a:solidFill>
                <a:hlinkClick r:id="rId9" tooltip="process"/>
              </a:rPr>
              <a:t>process</a:t>
            </a:r>
            <a:r>
              <a:rPr lang="en-US" sz="4400" b="1" dirty="0" smtClean="0">
                <a:solidFill>
                  <a:srgbClr val="C00000"/>
                </a:solidFill>
              </a:rPr>
              <a:t> </a:t>
            </a:r>
            <a:r>
              <a:rPr lang="en-US" sz="4400" b="1" dirty="0" smtClean="0">
                <a:solidFill>
                  <a:srgbClr val="C00000"/>
                </a:solidFill>
                <a:hlinkClick r:id="rId10" tooltip="considered"/>
              </a:rPr>
              <a:t>considered</a:t>
            </a:r>
            <a:r>
              <a:rPr lang="en-US" sz="4400" b="1" dirty="0" smtClean="0">
                <a:solidFill>
                  <a:srgbClr val="C00000"/>
                </a:solidFill>
              </a:rPr>
              <a:t> as a </a:t>
            </a:r>
            <a:r>
              <a:rPr lang="en-US" sz="4400" b="1" dirty="0" smtClean="0">
                <a:solidFill>
                  <a:srgbClr val="C00000"/>
                </a:solidFill>
                <a:hlinkClick r:id="rId11" tooltip="whole"/>
              </a:rPr>
              <a:t>whole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4005" y="1600200"/>
            <a:ext cx="58559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57554" y="428604"/>
            <a:ext cx="4313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Device [</a:t>
            </a:r>
            <a:r>
              <a:rPr lang="en-US" sz="4800" b="1" dirty="0" err="1" smtClean="0"/>
              <a:t>dɪˈvaɪs</a:t>
            </a:r>
            <a:r>
              <a:rPr lang="en-US" sz="4800" b="1" dirty="0" smtClean="0"/>
              <a:t>]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dn.wallpapersafari.com/47/88/1j2fl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285728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cell [</a:t>
            </a:r>
            <a:r>
              <a:rPr lang="en-US" sz="5400" b="1" dirty="0" err="1" smtClean="0">
                <a:solidFill>
                  <a:schemeClr val="bg1"/>
                </a:solidFill>
              </a:rPr>
              <a:t>sel</a:t>
            </a:r>
            <a:r>
              <a:rPr lang="en-US" sz="5400" b="1" dirty="0" smtClean="0">
                <a:solidFill>
                  <a:schemeClr val="bg1"/>
                </a:solidFill>
              </a:rPr>
              <a:t>]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857496"/>
            <a:ext cx="4151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battery [ˈ</a:t>
            </a:r>
            <a:r>
              <a:rPr lang="en-US" sz="4400" b="1" dirty="0" err="1" smtClean="0">
                <a:solidFill>
                  <a:schemeClr val="bg1"/>
                </a:solidFill>
              </a:rPr>
              <a:t>bætərɪ</a:t>
            </a:r>
            <a:r>
              <a:rPr lang="en-US" sz="4400" b="1" dirty="0" smtClean="0">
                <a:solidFill>
                  <a:schemeClr val="bg1"/>
                </a:solidFill>
              </a:rPr>
              <a:t>]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786" y="1214422"/>
            <a:ext cx="6072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 </a:t>
            </a:r>
            <a:r>
              <a:rPr lang="en-US" sz="3600" b="1" dirty="0" smtClean="0">
                <a:hlinkClick r:id="rId3" tooltip="device"/>
              </a:rPr>
              <a:t>device</a:t>
            </a:r>
            <a:r>
              <a:rPr lang="en-US" sz="3600" b="1" dirty="0" smtClean="0"/>
              <a:t> for </a:t>
            </a:r>
            <a:r>
              <a:rPr lang="en-US" sz="3600" b="1" dirty="0" smtClean="0">
                <a:hlinkClick r:id="rId4" tooltip="producing"/>
              </a:rPr>
              <a:t>producing</a:t>
            </a:r>
            <a:r>
              <a:rPr lang="en-US" sz="3600" b="1" dirty="0" smtClean="0"/>
              <a:t> </a:t>
            </a:r>
            <a:r>
              <a:rPr lang="en-US" sz="3600" b="1" dirty="0" smtClean="0">
                <a:hlinkClick r:id="rId5" tooltip="electrical"/>
              </a:rPr>
              <a:t>electrical</a:t>
            </a:r>
            <a:r>
              <a:rPr lang="en-US" sz="3600" b="1" dirty="0" smtClean="0"/>
              <a:t> </a:t>
            </a:r>
            <a:r>
              <a:rPr lang="en-US" sz="3600" b="1" dirty="0" smtClean="0">
                <a:hlinkClick r:id="rId6" tooltip="energy"/>
              </a:rPr>
              <a:t>energy</a:t>
            </a:r>
            <a:r>
              <a:rPr lang="en-US" sz="3600" b="1" dirty="0" smtClean="0"/>
              <a:t> from </a:t>
            </a:r>
            <a:r>
              <a:rPr lang="en-US" sz="3600" b="1" dirty="0" smtClean="0">
                <a:hlinkClick r:id="rId7" tooltip="chemical"/>
              </a:rPr>
              <a:t>chemical</a:t>
            </a:r>
            <a:r>
              <a:rPr lang="en-US" sz="3600" b="1" dirty="0" smtClean="0"/>
              <a:t> </a:t>
            </a:r>
            <a:r>
              <a:rPr lang="en-US" sz="3600" b="1" dirty="0" smtClean="0">
                <a:hlinkClick r:id="rId6" tooltip="energy"/>
              </a:rPr>
              <a:t>energy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3929066"/>
            <a:ext cx="6072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3600" b="1" dirty="0" smtClean="0">
                <a:solidFill>
                  <a:schemeClr val="bg1"/>
                </a:solidFill>
              </a:rPr>
              <a:t>a </a:t>
            </a:r>
            <a:r>
              <a:rPr lang="en-US" sz="3600" b="1" dirty="0" smtClean="0">
                <a:solidFill>
                  <a:schemeClr val="bg1"/>
                </a:solidFill>
                <a:hlinkClick r:id="rId3" tooltip="device"/>
              </a:rPr>
              <a:t>device</a:t>
            </a:r>
            <a:r>
              <a:rPr lang="en-US" sz="3600" b="1" dirty="0" smtClean="0">
                <a:solidFill>
                  <a:schemeClr val="bg1"/>
                </a:solidFill>
              </a:rPr>
              <a:t> that </a:t>
            </a:r>
            <a:r>
              <a:rPr lang="en-US" sz="3600" b="1" dirty="0" smtClean="0">
                <a:solidFill>
                  <a:schemeClr val="bg1"/>
                </a:solidFill>
                <a:hlinkClick r:id="rId4" tooltip="produces"/>
              </a:rPr>
              <a:t>produces</a:t>
            </a:r>
            <a:r>
              <a:rPr lang="en-US" sz="3600" b="1" dirty="0" smtClean="0">
                <a:solidFill>
                  <a:schemeClr val="bg1"/>
                </a:solidFill>
              </a:rPr>
              <a:t> </a:t>
            </a:r>
            <a:r>
              <a:rPr lang="en-US" sz="3600" b="1" dirty="0" smtClean="0">
                <a:solidFill>
                  <a:schemeClr val="bg1"/>
                </a:solidFill>
                <a:hlinkClick r:id="rId8" tooltip="electricity"/>
              </a:rPr>
              <a:t>electricity</a:t>
            </a:r>
            <a:r>
              <a:rPr lang="en-US" sz="3600" b="1" dirty="0" smtClean="0">
                <a:solidFill>
                  <a:schemeClr val="bg1"/>
                </a:solidFill>
              </a:rPr>
              <a:t> </a:t>
            </a:r>
            <a:r>
              <a:rPr lang="en-US" sz="3600" b="1" dirty="0" err="1" smtClean="0">
                <a:solidFill>
                  <a:schemeClr val="bg1"/>
                </a:solidFill>
              </a:rPr>
              <a:t>to</a:t>
            </a:r>
            <a:r>
              <a:rPr lang="en-US" sz="3600" b="1" dirty="0" err="1" smtClean="0">
                <a:solidFill>
                  <a:schemeClr val="bg1"/>
                </a:solidFill>
                <a:hlinkClick r:id="rId9" tooltip="provide"/>
              </a:rPr>
              <a:t>provide</a:t>
            </a:r>
            <a:r>
              <a:rPr lang="en-US" sz="3600" b="1" dirty="0" smtClean="0">
                <a:solidFill>
                  <a:schemeClr val="bg1"/>
                </a:solidFill>
              </a:rPr>
              <a:t> </a:t>
            </a:r>
            <a:r>
              <a:rPr lang="en-US" sz="3600" b="1" dirty="0" smtClean="0">
                <a:solidFill>
                  <a:schemeClr val="bg1"/>
                </a:solidFill>
                <a:hlinkClick r:id="rId10" tooltip="power"/>
              </a:rPr>
              <a:t>power</a:t>
            </a:r>
            <a:r>
              <a:rPr lang="en-US" sz="3600" b="1" dirty="0" smtClean="0">
                <a:solidFill>
                  <a:schemeClr val="bg1"/>
                </a:solidFill>
              </a:rPr>
              <a:t> for </a:t>
            </a:r>
            <a:r>
              <a:rPr lang="en-US" sz="3600" b="1" dirty="0" smtClean="0">
                <a:solidFill>
                  <a:schemeClr val="bg1"/>
                </a:solidFill>
                <a:hlinkClick r:id="rId11" tooltip="radios"/>
              </a:rPr>
              <a:t>radios</a:t>
            </a:r>
            <a:r>
              <a:rPr lang="en-US" sz="3600" b="1" dirty="0" smtClean="0">
                <a:solidFill>
                  <a:schemeClr val="bg1"/>
                </a:solidFill>
              </a:rPr>
              <a:t>, </a:t>
            </a:r>
            <a:r>
              <a:rPr lang="en-US" sz="3600" b="1" dirty="0" smtClean="0">
                <a:solidFill>
                  <a:schemeClr val="bg1"/>
                </a:solidFill>
                <a:hlinkClick r:id="rId12" tooltip="cars"/>
              </a:rPr>
              <a:t>cars</a:t>
            </a:r>
            <a:r>
              <a:rPr lang="en-US" sz="3600" b="1" dirty="0" smtClean="0">
                <a:solidFill>
                  <a:schemeClr val="bg1"/>
                </a:solidFill>
              </a:rPr>
              <a:t>, etc.: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786314" cy="595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7" y="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00504"/>
            <a:ext cx="364333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zabavnik.club/wp-content/uploads/Kartinki_dlya_prezentacii_-_fon_3_08163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28604"/>
            <a:ext cx="37264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wire [ˈ</a:t>
            </a:r>
            <a:r>
              <a:rPr lang="en-US" sz="5400" dirty="0" err="1" smtClean="0"/>
              <a:t>waɪə</a:t>
            </a:r>
            <a:r>
              <a:rPr lang="en-US" sz="5400" dirty="0" smtClean="0"/>
              <a:t>] 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285992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 </a:t>
            </a:r>
            <a:r>
              <a:rPr lang="en-US" sz="4000" b="1" dirty="0" smtClean="0">
                <a:hlinkClick r:id="rId3" tooltip="piece"/>
              </a:rPr>
              <a:t>piece</a:t>
            </a:r>
            <a:r>
              <a:rPr lang="en-US" sz="4000" b="1" dirty="0" smtClean="0"/>
              <a:t> of </a:t>
            </a:r>
            <a:r>
              <a:rPr lang="en-US" sz="4000" b="1" dirty="0" smtClean="0">
                <a:hlinkClick r:id="rId4" tooltip="thin"/>
              </a:rPr>
              <a:t>thin</a:t>
            </a:r>
            <a:r>
              <a:rPr lang="en-US" sz="4000" b="1" dirty="0" smtClean="0"/>
              <a:t> </a:t>
            </a:r>
            <a:r>
              <a:rPr lang="en-US" sz="4000" b="1" dirty="0" smtClean="0">
                <a:hlinkClick r:id="rId5" tooltip="metal"/>
              </a:rPr>
              <a:t>metal</a:t>
            </a:r>
            <a:r>
              <a:rPr lang="en-US" sz="4000" b="1" dirty="0" smtClean="0"/>
              <a:t> </a:t>
            </a:r>
            <a:r>
              <a:rPr lang="en-US" sz="4000" b="1" dirty="0" smtClean="0">
                <a:hlinkClick r:id="rId6" tooltip="thread"/>
              </a:rPr>
              <a:t>thread</a:t>
            </a:r>
            <a:r>
              <a:rPr lang="en-US" sz="4000" b="1" dirty="0" smtClean="0"/>
              <a:t> that can be </a:t>
            </a:r>
            <a:r>
              <a:rPr lang="en-US" sz="4000" b="1" dirty="0" smtClean="0">
                <a:hlinkClick r:id="rId7" tooltip="bent"/>
              </a:rPr>
              <a:t>bent</a:t>
            </a:r>
            <a:r>
              <a:rPr lang="en-US" sz="4000" b="1" dirty="0" smtClean="0"/>
              <a:t>, used </a:t>
            </a:r>
            <a:r>
              <a:rPr lang="en-US" sz="4000" b="1" dirty="0" err="1" smtClean="0"/>
              <a:t>for</a:t>
            </a:r>
            <a:r>
              <a:rPr lang="en-US" sz="4000" b="1" dirty="0" err="1" smtClean="0">
                <a:hlinkClick r:id="rId8" tooltip="fastening"/>
              </a:rPr>
              <a:t>fastening</a:t>
            </a:r>
            <a:r>
              <a:rPr lang="en-US" sz="4000" b="1" dirty="0" smtClean="0"/>
              <a:t> things and for making </a:t>
            </a:r>
            <a:r>
              <a:rPr lang="en-US" sz="4000" b="1" dirty="0" smtClean="0">
                <a:hlinkClick r:id="rId9" tooltip="particular"/>
              </a:rPr>
              <a:t>particular</a:t>
            </a:r>
            <a:r>
              <a:rPr lang="en-US" sz="4000" b="1" dirty="0" smtClean="0"/>
              <a:t> </a:t>
            </a:r>
            <a:r>
              <a:rPr lang="en-US" sz="4000" b="1" dirty="0" smtClean="0">
                <a:hlinkClick r:id="rId10" tooltip="types"/>
              </a:rPr>
              <a:t>types</a:t>
            </a:r>
            <a:r>
              <a:rPr lang="en-US" sz="4000" b="1" dirty="0" smtClean="0"/>
              <a:t> of </a:t>
            </a:r>
            <a:r>
              <a:rPr lang="en-US" sz="4000" b="1" dirty="0" smtClean="0">
                <a:hlinkClick r:id="rId11" tooltip="objects"/>
              </a:rPr>
              <a:t>objects</a:t>
            </a:r>
            <a:r>
              <a:rPr lang="en-US" sz="4000" b="1" dirty="0" smtClean="0"/>
              <a:t> that </a:t>
            </a:r>
            <a:r>
              <a:rPr lang="en-US" sz="4000" b="1" dirty="0" err="1" smtClean="0"/>
              <a:t>are</a:t>
            </a:r>
            <a:r>
              <a:rPr lang="en-US" sz="4000" b="1" dirty="0" err="1" smtClean="0">
                <a:hlinkClick r:id="rId12" tooltip="strong"/>
              </a:rPr>
              <a:t>strong</a:t>
            </a:r>
            <a:r>
              <a:rPr lang="en-US" sz="4000" b="1" dirty="0" smtClean="0"/>
              <a:t> but can </a:t>
            </a:r>
            <a:r>
              <a:rPr lang="en-US" sz="4000" b="1" dirty="0" smtClean="0">
                <a:hlinkClick r:id="rId13" tooltip="bend"/>
              </a:rPr>
              <a:t>bend</a:t>
            </a:r>
            <a:r>
              <a:rPr lang="en-US" sz="4000" b="1" dirty="0" smtClean="0"/>
              <a:t>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.depositphotos.com/1005979/5010/i/950/depositphotos_50105443-stock-photo-homework-word-magnifying-glass-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1946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714348" y="0"/>
            <a:ext cx="6786610" cy="642939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85918" y="285728"/>
            <a:ext cx="450056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Test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1.Which combination would have an attraction?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protons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B)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none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above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protons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neutrons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D)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neutrons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electrons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2.Which is the value of the constant in Coulomb\'s equation?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= 9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10^-9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= 9.8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= 6.67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10^-11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D) k = 9 x 10^9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ten the power of nine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3.Which scientist found the charge of an atom through his oil drop experiment?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A) Coulomb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Millikan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Newton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Franklin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4.Which factor is squared in Coulomb\'s law equation?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Distance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Charges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constant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D) F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orce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5.What is the correct unit for charge?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Meters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Newtons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Kilograms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Coulombs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85786" y="0"/>
            <a:ext cx="6643734" cy="6357958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Harlow Solid Italic" pitchFamily="82" charset="0"/>
              </a:rPr>
              <a:t>Answers </a:t>
            </a:r>
          </a:p>
          <a:p>
            <a:pPr marL="342900" indent="-342900" algn="ctr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  <a:latin typeface="Harlow Solid Italic" pitchFamily="82" charset="0"/>
              </a:rPr>
              <a:t>A</a:t>
            </a:r>
          </a:p>
          <a:p>
            <a:pPr marL="342900" indent="-342900" algn="ctr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  <a:latin typeface="Harlow Solid Italic" pitchFamily="82" charset="0"/>
              </a:rPr>
              <a:t> D</a:t>
            </a:r>
          </a:p>
          <a:p>
            <a:pPr marL="342900" indent="-342900" algn="ctr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  <a:latin typeface="Harlow Solid Italic" pitchFamily="82" charset="0"/>
              </a:rPr>
              <a:t> A</a:t>
            </a:r>
          </a:p>
          <a:p>
            <a:pPr marL="342900" indent="-342900" algn="ctr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  <a:latin typeface="Harlow Solid Italic" pitchFamily="82" charset="0"/>
              </a:rPr>
              <a:t> A</a:t>
            </a:r>
          </a:p>
          <a:p>
            <a:pPr marL="342900" indent="-342900" algn="ctr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  <a:latin typeface="Harlow Solid Italic" pitchFamily="82" charset="0"/>
              </a:rPr>
              <a:t> D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651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ixy.org/src/111/1113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857232"/>
            <a:ext cx="6013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conductivity [</a:t>
            </a:r>
            <a:r>
              <a:rPr lang="en-US" sz="4000" b="1" dirty="0" err="1" smtClean="0"/>
              <a:t>kɔndʌkˈtɪvɪtɪ</a:t>
            </a:r>
            <a:r>
              <a:rPr lang="en-US" sz="4000" b="1" dirty="0" smtClean="0"/>
              <a:t>]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71678"/>
            <a:ext cx="8572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the </a:t>
            </a:r>
            <a:r>
              <a:rPr lang="en-US" sz="4400" b="1" dirty="0" smtClean="0">
                <a:hlinkClick r:id="rId3" tooltip="property"/>
              </a:rPr>
              <a:t>property</a:t>
            </a:r>
            <a:r>
              <a:rPr lang="en-US" sz="4400" b="1" dirty="0" smtClean="0"/>
              <a:t> of </a:t>
            </a:r>
            <a:r>
              <a:rPr lang="en-US" sz="4400" b="1" dirty="0" smtClean="0">
                <a:hlinkClick r:id="rId4" tooltip="allowing"/>
              </a:rPr>
              <a:t>allowing</a:t>
            </a:r>
            <a:r>
              <a:rPr lang="en-US" sz="4400" b="1" dirty="0" smtClean="0"/>
              <a:t> </a:t>
            </a:r>
            <a:r>
              <a:rPr lang="en-US" sz="4400" b="1" dirty="0" smtClean="0">
                <a:hlinkClick r:id="rId5" tooltip="heat"/>
              </a:rPr>
              <a:t>heat</a:t>
            </a:r>
            <a:r>
              <a:rPr lang="en-US" sz="4400" b="1" dirty="0" smtClean="0"/>
              <a:t> or </a:t>
            </a:r>
            <a:r>
              <a:rPr lang="en-US" sz="4400" b="1" dirty="0" smtClean="0">
                <a:hlinkClick r:id="rId6" tooltip="electricity"/>
              </a:rPr>
              <a:t>electricity</a:t>
            </a:r>
            <a:r>
              <a:rPr lang="en-US" sz="4400" b="1" dirty="0" smtClean="0"/>
              <a:t> to go through something, or the </a:t>
            </a:r>
            <a:r>
              <a:rPr lang="en-US" sz="4400" b="1" dirty="0" smtClean="0">
                <a:hlinkClick r:id="rId7" tooltip="degree"/>
              </a:rPr>
              <a:t>degree</a:t>
            </a:r>
            <a:r>
              <a:rPr lang="en-US" sz="4400" b="1" dirty="0" smtClean="0"/>
              <a:t> to which a </a:t>
            </a:r>
            <a:r>
              <a:rPr lang="en-US" sz="4400" b="1" dirty="0" smtClean="0">
                <a:hlinkClick r:id="rId8" tooltip="substance"/>
              </a:rPr>
              <a:t>substance</a:t>
            </a:r>
            <a:r>
              <a:rPr lang="en-US" sz="4400" b="1" dirty="0" smtClean="0"/>
              <a:t> </a:t>
            </a:r>
            <a:r>
              <a:rPr lang="en-US" sz="4400" b="1" dirty="0" smtClean="0">
                <a:hlinkClick r:id="rId4" tooltip="allows"/>
              </a:rPr>
              <a:t>allows</a:t>
            </a:r>
            <a:r>
              <a:rPr lang="en-US" sz="4400" b="1" dirty="0" smtClean="0"/>
              <a:t> this this: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www.airsassociation.org/media/k2/items/cache/cab2a1016f2094af6a7f76ac8d84da5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357214"/>
            <a:ext cx="5143536" cy="3071834"/>
          </a:xfrm>
          <a:prstGeom prst="horizontalScroll">
            <a:avLst>
              <a:gd name="adj" fmla="val 170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42910" y="285728"/>
            <a:ext cx="40719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Find current in electric bulb, if electric charge of 300C travels through it during 10min.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43042" y="2143116"/>
            <a:ext cx="5000660" cy="250033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928794" y="2571744"/>
            <a:ext cx="47863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What charge will travel during 3min through ammeter if current is 0.2A?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214810" y="4286256"/>
            <a:ext cx="4572032" cy="242889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429092" y="4643446"/>
            <a:ext cx="47149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Current is 200A. What is    the time the charge of 60000C travels through it?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9" name="Picture 5" descr="https://image.winudf.com/v2/image/cHN0LnNhcmFua3VwLmNvbV9zY3JlZW5zaG90c18wXzI5ODI5MTQ/screen-0.jpg?h=800&amp;fakeurl=1&amp;type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000264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31" name="Picture 7" descr="http://i1380.photobucket.com/albums/ah181/characterinkphoto/students-reading-books-shows-education_MkV5p-wO_zps41e1a4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08"/>
            <a:ext cx="242889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225" grpId="0"/>
      <p:bldP spid="6" grpId="0" animBg="1"/>
      <p:bldP spid="52226" grpId="0"/>
      <p:bldP spid="8" grpId="0" animBg="1"/>
      <p:bldP spid="522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777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ff7/0005057e-62c9861a/hello_html_68a83e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1204" cy="2072145"/>
          </a:xfrm>
          <a:prstGeom prst="rect">
            <a:avLst/>
          </a:prstGeom>
          <a:noFill/>
        </p:spPr>
      </p:pic>
      <p:pic>
        <p:nvPicPr>
          <p:cNvPr id="17414" name="Picture 6" descr="http://new.morigov.ru/wp-content/uploads/2016/02/100549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2643182"/>
            <a:ext cx="39416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абақтың тақырыбы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 тогы.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 тізбегі.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Theme of the lesson: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 current.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 circuit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>
            <a:hlinkClick r:id="rId4" action="ppaction://hlinkfile"/>
          </p:cNvPr>
          <p:cNvSpPr/>
          <p:nvPr/>
        </p:nvSpPr>
        <p:spPr>
          <a:xfrm>
            <a:off x="5857884" y="5786454"/>
            <a:ext cx="3286116" cy="107154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5603" descr="http://xn--i1abbnckbmcl9fb.xn--p1ai/%D1%81%D1%82%D0%B0%D1%82%D1%8C%D0%B8/650950/Image62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1357322" cy="1393041"/>
          </a:xfrm>
          <a:prstGeom prst="rect">
            <a:avLst/>
          </a:prstGeom>
          <a:noFill/>
        </p:spPr>
      </p:pic>
      <p:pic>
        <p:nvPicPr>
          <p:cNvPr id="26625" name="Рисунок 25604" descr="http://xn--i1abbnckbmcl9fb.xn--p1ai/%D1%81%D1%82%D0%B0%D1%82%D1%8C%D0%B8/650950/Image625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4429156" cy="1928826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20" y="0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Current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Current is the amount of charge passing through a point in the circuit in one second.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857628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- Current (A)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– Charge (C)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– time (s)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1A = 1Coulomb|1 second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www.snupps.com/api/2.10/users/1754274/avatar/1477839-1.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8564" y="3643314"/>
            <a:ext cx="2755435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rizonakeyguys.com/wp-content/uploads/2018/09/book-and-pencil-clipart-free-download-best-book-and-pencil-clipart-avec-book-and-pencil-clipart-19-et-stack-of-books-pencil-drawing-35-1500x1260px-stack-of-books-pencil-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786874" cy="5000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71480"/>
            <a:ext cx="3805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Terminology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earningengnr.com/wp-content/uploads/2017/06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85728"/>
            <a:ext cx="7317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direct-current [</a:t>
            </a:r>
            <a:r>
              <a:rPr lang="en-US" sz="4400" dirty="0" err="1" smtClean="0"/>
              <a:t>dɪˈrekt</a:t>
            </a:r>
            <a:r>
              <a:rPr lang="en-US" sz="4400" dirty="0" smtClean="0"/>
              <a:t>-ˈ</a:t>
            </a:r>
            <a:r>
              <a:rPr lang="en-US" sz="4400" dirty="0" err="1" smtClean="0"/>
              <a:t>kʌrənt</a:t>
            </a:r>
            <a:r>
              <a:rPr lang="en-US" sz="4400" dirty="0" smtClean="0"/>
              <a:t>]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hlinkClick r:id="rId2" tooltip="electrical"/>
              </a:rPr>
              <a:t>electrical</a:t>
            </a:r>
            <a:r>
              <a:rPr lang="en-US" sz="4800" b="1" dirty="0" smtClean="0"/>
              <a:t> </a:t>
            </a:r>
            <a:r>
              <a:rPr lang="en-US" sz="4800" b="1" dirty="0" smtClean="0">
                <a:hlinkClick r:id="rId3" tooltip="current"/>
              </a:rPr>
              <a:t>current</a:t>
            </a:r>
            <a:r>
              <a:rPr lang="en-US" sz="4800" b="1" dirty="0" smtClean="0"/>
              <a:t> that </a:t>
            </a:r>
            <a:r>
              <a:rPr lang="en-US" sz="4800" b="1" dirty="0" smtClean="0">
                <a:hlinkClick r:id="rId4" tooltip="moves"/>
              </a:rPr>
              <a:t>moves</a:t>
            </a:r>
            <a:r>
              <a:rPr lang="en-US" sz="4800" b="1" dirty="0" smtClean="0"/>
              <a:t> in one </a:t>
            </a:r>
            <a:r>
              <a:rPr lang="en-US" sz="4800" b="1" u="sng" dirty="0" smtClean="0">
                <a:hlinkClick r:id="rId5" tooltip="direction"/>
              </a:rPr>
              <a:t>direction</a:t>
            </a:r>
            <a:r>
              <a:rPr lang="en-US" sz="4800" b="1" dirty="0" smtClean="0"/>
              <a:t> only</a:t>
            </a:r>
            <a:endParaRPr lang="ru-RU" sz="4800" dirty="0"/>
          </a:p>
        </p:txBody>
      </p:sp>
      <p:pic>
        <p:nvPicPr>
          <p:cNvPr id="23554" name="Picture 2" descr="https://img14.postila.ru/resize?w=460&amp;src=%2Fdata%2Ff3%2Fd3%2Feb%2F35%2Ff3d3eb3509a00e9958c4be836d9de980b2c28ea3758179b4b511896f357c66c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143116"/>
            <a:ext cx="3738558" cy="445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.ytimg.com/vi/ekRwjDzie4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s://slideplayer.com/slide/8255228/25/images/3/Electric+Current+Electric+current+is+the+continuous+flow+of+electric+charges+%28electrons%29+through+a+material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357166"/>
            <a:ext cx="250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[</a:t>
            </a:r>
            <a:r>
              <a:rPr lang="en-US" sz="3200" dirty="0" err="1" smtClean="0">
                <a:solidFill>
                  <a:schemeClr val="bg1"/>
                </a:solidFill>
              </a:rPr>
              <a:t>ɪˈlektrɪk</a:t>
            </a:r>
            <a:r>
              <a:rPr lang="en-US" sz="3200" dirty="0" smtClean="0">
                <a:solidFill>
                  <a:schemeClr val="bg1"/>
                </a:solidFill>
              </a:rPr>
              <a:t> ˈ</a:t>
            </a:r>
            <a:r>
              <a:rPr lang="en-US" sz="3200" dirty="0" err="1" smtClean="0">
                <a:solidFill>
                  <a:schemeClr val="bg1"/>
                </a:solidFill>
              </a:rPr>
              <a:t>kʌrənt</a:t>
            </a:r>
            <a:r>
              <a:rPr lang="en-US" sz="3200" dirty="0" smtClean="0">
                <a:solidFill>
                  <a:schemeClr val="bg1"/>
                </a:solidFill>
              </a:rPr>
              <a:t>]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350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Harlow Solid Italic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Мой компьютер</cp:lastModifiedBy>
  <cp:revision>45</cp:revision>
  <dcterms:modified xsi:type="dcterms:W3CDTF">2020-03-29T18:00:13Z</dcterms:modified>
</cp:coreProperties>
</file>