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65" r:id="rId4"/>
    <p:sldId id="261" r:id="rId5"/>
    <p:sldId id="267" r:id="rId6"/>
    <p:sldId id="268" r:id="rId7"/>
    <p:sldId id="266" r:id="rId8"/>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4" d="100"/>
          <a:sy n="64" d="100"/>
        </p:scale>
        <p:origin x="-1554"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8"/>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pPr/>
              <a:t>31.05.2018</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pPr/>
              <a:t>31.05.2018</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41"/>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41"/>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pPr/>
              <a:t>31.05.2018</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pPr/>
              <a:t>31.05.2018</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6"/>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B4C71EC6-210F-42DE-9C53-41977AD35B3D}" type="datetimeFigureOut">
              <a:rPr lang="ru-RU" smtClean="0"/>
              <a:pPr/>
              <a:t>31.05.2018</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3"/>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3"/>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B4C71EC6-210F-42DE-9C53-41977AD35B3D}" type="datetimeFigureOut">
              <a:rPr lang="ru-RU" smtClean="0"/>
              <a:pPr/>
              <a:t>31.05.2018</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3"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3"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9"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9"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B4C71EC6-210F-42DE-9C53-41977AD35B3D}" type="datetimeFigureOut">
              <a:rPr lang="ru-RU" smtClean="0"/>
              <a:pPr/>
              <a:t>31.05.2018</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B4C71EC6-210F-42DE-9C53-41977AD35B3D}" type="datetimeFigureOut">
              <a:rPr lang="ru-RU" smtClean="0"/>
              <a:pPr/>
              <a:t>31.05.2018</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B4C71EC6-210F-42DE-9C53-41977AD35B3D}" type="datetimeFigureOut">
              <a:rPr lang="ru-RU" smtClean="0"/>
              <a:pPr/>
              <a:t>31.05.2018</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4"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3" y="273053"/>
            <a:ext cx="511175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4" y="1435103"/>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B4C71EC6-210F-42DE-9C53-41977AD35B3D}" type="datetimeFigureOut">
              <a:rPr lang="ru-RU" smtClean="0"/>
              <a:pPr/>
              <a:t>31.05.2018</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1"/>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9"/>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B4C71EC6-210F-42DE-9C53-41977AD35B3D}" type="datetimeFigureOut">
              <a:rPr lang="ru-RU" smtClean="0"/>
              <a:pPr/>
              <a:t>31.05.2018</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3"/>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3"/>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4C71EC6-210F-42DE-9C53-41977AD35B3D}" type="datetimeFigureOut">
              <a:rPr lang="ru-RU" smtClean="0"/>
              <a:pPr/>
              <a:t>31.05.2018</a:t>
            </a:fld>
            <a:endParaRPr lang="ru-RU"/>
          </a:p>
        </p:txBody>
      </p:sp>
      <p:sp>
        <p:nvSpPr>
          <p:cNvPr id="5" name="Нижний колонтитул 4"/>
          <p:cNvSpPr>
            <a:spLocks noGrp="1"/>
          </p:cNvSpPr>
          <p:nvPr>
            <p:ph type="ftr" sz="quarter" idx="3"/>
          </p:nvPr>
        </p:nvSpPr>
        <p:spPr>
          <a:xfrm>
            <a:off x="3124200" y="6356353"/>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3"/>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9B0651-EE4F-4900-A07F-96A6BFA9D0F0}"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jpeg"/><Relationship Id="rId1" Type="http://schemas.openxmlformats.org/officeDocument/2006/relationships/slideLayout" Target="../slideLayouts/slideLayout1.xml"/><Relationship Id="rId5" Type="http://schemas.openxmlformats.org/officeDocument/2006/relationships/image" Target="../media/image6.png"/><Relationship Id="rId4" Type="http://schemas.openxmlformats.org/officeDocument/2006/relationships/image" Target="../media/image5.jpeg"/></Relationships>
</file>

<file path=ppt/slides/_rels/slide6.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Рисунок 4" descr="images5AY1D05J.jpg"/>
          <p:cNvPicPr>
            <a:picLocks noChangeAspect="1"/>
          </p:cNvPicPr>
          <p:nvPr/>
        </p:nvPicPr>
        <p:blipFill>
          <a:blip r:embed="rId2" cstate="print"/>
          <a:stretch>
            <a:fillRect/>
          </a:stretch>
        </p:blipFill>
        <p:spPr>
          <a:xfrm>
            <a:off x="0" y="0"/>
            <a:ext cx="9144000" cy="6856971"/>
          </a:xfrm>
          <a:prstGeom prst="rect">
            <a:avLst/>
          </a:prstGeom>
        </p:spPr>
      </p:pic>
      <p:sp>
        <p:nvSpPr>
          <p:cNvPr id="4" name="Прямоугольник 3"/>
          <p:cNvSpPr/>
          <p:nvPr/>
        </p:nvSpPr>
        <p:spPr>
          <a:xfrm>
            <a:off x="683568" y="210026"/>
            <a:ext cx="7920880" cy="6647974"/>
          </a:xfrm>
          <a:prstGeom prst="rect">
            <a:avLst/>
          </a:prstGeom>
        </p:spPr>
        <p:txBody>
          <a:bodyPr wrap="square">
            <a:spAutoFit/>
          </a:bodyPr>
          <a:lstStyle/>
          <a:p>
            <a:pPr algn="ctr"/>
            <a:endParaRPr lang="ru-RU" b="1" i="1" dirty="0" smtClean="0">
              <a:solidFill>
                <a:srgbClr val="002060"/>
              </a:solidFill>
              <a:latin typeface="Times New Roman" panose="02020603050405020304" pitchFamily="18" charset="0"/>
              <a:cs typeface="Times New Roman" panose="02020603050405020304" pitchFamily="18" charset="0"/>
            </a:endParaRPr>
          </a:p>
          <a:p>
            <a:pPr algn="ctr"/>
            <a:r>
              <a:rPr lang="ru-RU" b="1" i="1" dirty="0" smtClean="0">
                <a:solidFill>
                  <a:srgbClr val="002060"/>
                </a:solidFill>
                <a:latin typeface="Times New Roman" panose="02020603050405020304" pitchFamily="18" charset="0"/>
                <a:cs typeface="Times New Roman" panose="02020603050405020304" pitchFamily="18" charset="0"/>
              </a:rPr>
              <a:t>Жамбыл </a:t>
            </a:r>
            <a:r>
              <a:rPr lang="ru-RU" b="1" i="1" dirty="0" err="1" smtClean="0">
                <a:solidFill>
                  <a:srgbClr val="002060"/>
                </a:solidFill>
                <a:latin typeface="Times New Roman" panose="02020603050405020304" pitchFamily="18" charset="0"/>
                <a:cs typeface="Times New Roman" panose="02020603050405020304" pitchFamily="18" charset="0"/>
              </a:rPr>
              <a:t>облысы</a:t>
            </a:r>
            <a:r>
              <a:rPr lang="ru-RU" b="1" i="1" dirty="0" smtClean="0">
                <a:solidFill>
                  <a:srgbClr val="002060"/>
                </a:solidFill>
                <a:latin typeface="Times New Roman" panose="02020603050405020304" pitchFamily="18" charset="0"/>
                <a:cs typeface="Times New Roman" panose="02020603050405020304" pitchFamily="18" charset="0"/>
              </a:rPr>
              <a:t> Т.</a:t>
            </a:r>
            <a:r>
              <a:rPr lang="ru-RU" b="1" i="1" dirty="0" err="1" smtClean="0">
                <a:solidFill>
                  <a:srgbClr val="002060"/>
                </a:solidFill>
                <a:latin typeface="Times New Roman" panose="02020603050405020304" pitchFamily="18" charset="0"/>
                <a:cs typeface="Times New Roman" panose="02020603050405020304" pitchFamily="18" charset="0"/>
              </a:rPr>
              <a:t>Рысқұлов </a:t>
            </a:r>
            <a:r>
              <a:rPr lang="ru-RU" b="1" i="1" dirty="0" smtClean="0">
                <a:solidFill>
                  <a:srgbClr val="002060"/>
                </a:solidFill>
                <a:latin typeface="Times New Roman" panose="02020603050405020304" pitchFamily="18" charset="0"/>
                <a:cs typeface="Times New Roman" panose="02020603050405020304" pitchFamily="18" charset="0"/>
              </a:rPr>
              <a:t>ауданы.</a:t>
            </a:r>
            <a:r>
              <a:rPr lang="ru-RU" b="1" i="1" dirty="0" err="1" smtClean="0">
                <a:solidFill>
                  <a:srgbClr val="002060"/>
                </a:solidFill>
                <a:latin typeface="Times New Roman" panose="02020603050405020304" pitchFamily="18" charset="0"/>
                <a:cs typeface="Times New Roman" panose="02020603050405020304" pitchFamily="18" charset="0"/>
              </a:rPr>
              <a:t>Құлан </a:t>
            </a:r>
            <a:r>
              <a:rPr lang="ru-RU" b="1" i="1" dirty="0" err="1">
                <a:solidFill>
                  <a:srgbClr val="002060"/>
                </a:solidFill>
                <a:latin typeface="Times New Roman" panose="02020603050405020304" pitchFamily="18" charset="0"/>
                <a:cs typeface="Times New Roman" panose="02020603050405020304" pitchFamily="18" charset="0"/>
              </a:rPr>
              <a:t>ауылы</a:t>
            </a:r>
            <a:endParaRPr lang="ru-RU" b="1" i="1" dirty="0">
              <a:solidFill>
                <a:srgbClr val="002060"/>
              </a:solidFill>
              <a:latin typeface="Times New Roman" panose="02020603050405020304" pitchFamily="18" charset="0"/>
              <a:cs typeface="Times New Roman" panose="02020603050405020304" pitchFamily="18" charset="0"/>
            </a:endParaRPr>
          </a:p>
          <a:p>
            <a:pPr algn="ctr"/>
            <a:r>
              <a:rPr lang="ru-RU" b="1" i="1" dirty="0" smtClean="0">
                <a:solidFill>
                  <a:srgbClr val="002060"/>
                </a:solidFill>
                <a:latin typeface="Times New Roman" panose="02020603050405020304" pitchFamily="18" charset="0"/>
                <a:cs typeface="Times New Roman" panose="02020603050405020304" pitchFamily="18" charset="0"/>
              </a:rPr>
              <a:t>Юрий Гагарин </a:t>
            </a:r>
            <a:r>
              <a:rPr lang="ru-RU" b="1" i="1" dirty="0" err="1" smtClean="0">
                <a:solidFill>
                  <a:srgbClr val="002060"/>
                </a:solidFill>
                <a:latin typeface="Times New Roman" panose="02020603050405020304" pitchFamily="18" charset="0"/>
                <a:cs typeface="Times New Roman" panose="02020603050405020304" pitchFamily="18" charset="0"/>
              </a:rPr>
              <a:t>атындағы негізгі</a:t>
            </a:r>
            <a:r>
              <a:rPr lang="ru-RU" b="1" i="1" dirty="0" smtClean="0">
                <a:solidFill>
                  <a:srgbClr val="002060"/>
                </a:solidFill>
                <a:latin typeface="Times New Roman" panose="02020603050405020304" pitchFamily="18" charset="0"/>
                <a:cs typeface="Times New Roman" panose="02020603050405020304" pitchFamily="18" charset="0"/>
              </a:rPr>
              <a:t> </a:t>
            </a:r>
            <a:r>
              <a:rPr lang="ru-RU" b="1" i="1" dirty="0" err="1" smtClean="0">
                <a:solidFill>
                  <a:srgbClr val="002060"/>
                </a:solidFill>
                <a:latin typeface="Times New Roman" panose="02020603050405020304" pitchFamily="18" charset="0"/>
                <a:cs typeface="Times New Roman" panose="02020603050405020304" pitchFamily="18" charset="0"/>
              </a:rPr>
              <a:t>мектебі</a:t>
            </a:r>
            <a:endParaRPr lang="en-US" dirty="0" smtClean="0">
              <a:latin typeface="Times New Roman" panose="02020603050405020304" pitchFamily="18" charset="0"/>
              <a:cs typeface="Times New Roman" panose="02020603050405020304" pitchFamily="18" charset="0"/>
            </a:endParaRPr>
          </a:p>
          <a:p>
            <a:r>
              <a:rPr lang="ru-RU" sz="2100" b="1" dirty="0" err="1" smtClean="0">
                <a:solidFill>
                  <a:srgbClr val="002060"/>
                </a:solidFill>
                <a:latin typeface="Times New Roman" pitchFamily="18" charset="0"/>
                <a:cs typeface="Times New Roman" pitchFamily="18" charset="0"/>
              </a:rPr>
              <a:t>Пәні:</a:t>
            </a:r>
            <a:r>
              <a:rPr lang="ru-RU" sz="2100" b="1" dirty="0" err="1" smtClean="0">
                <a:solidFill>
                  <a:srgbClr val="00B0F0"/>
                </a:solidFill>
                <a:latin typeface="Times New Roman" pitchFamily="18" charset="0"/>
                <a:cs typeface="Times New Roman" pitchFamily="18" charset="0"/>
              </a:rPr>
              <a:t> </a:t>
            </a:r>
            <a:r>
              <a:rPr lang="ru-RU" sz="2100" dirty="0" err="1" smtClean="0">
                <a:solidFill>
                  <a:srgbClr val="C00000"/>
                </a:solidFill>
                <a:latin typeface="Times New Roman" pitchFamily="18" charset="0"/>
                <a:cs typeface="Times New Roman" pitchFamily="18" charset="0"/>
              </a:rPr>
              <a:t>Дене</a:t>
            </a:r>
            <a:r>
              <a:rPr lang="ru-RU" sz="2100" dirty="0" smtClean="0">
                <a:solidFill>
                  <a:srgbClr val="C00000"/>
                </a:solidFill>
                <a:latin typeface="Times New Roman" pitchFamily="18" charset="0"/>
                <a:cs typeface="Times New Roman" pitchFamily="18" charset="0"/>
              </a:rPr>
              <a:t> </a:t>
            </a:r>
            <a:r>
              <a:rPr lang="ru-RU" sz="2100" dirty="0" err="1" smtClean="0">
                <a:solidFill>
                  <a:srgbClr val="C00000"/>
                </a:solidFill>
                <a:latin typeface="Times New Roman" pitchFamily="18" charset="0"/>
                <a:cs typeface="Times New Roman" pitchFamily="18" charset="0"/>
              </a:rPr>
              <a:t>шынықтыру</a:t>
            </a:r>
            <a:endParaRPr lang="en-US" sz="2100" b="1" dirty="0" smtClean="0">
              <a:solidFill>
                <a:srgbClr val="002060"/>
              </a:solidFill>
              <a:latin typeface="Times New Roman" pitchFamily="18" charset="0"/>
              <a:cs typeface="Times New Roman" pitchFamily="18" charset="0"/>
            </a:endParaRPr>
          </a:p>
          <a:p>
            <a:r>
              <a:rPr lang="kk-KZ" sz="2100" b="1" dirty="0" smtClean="0">
                <a:solidFill>
                  <a:srgbClr val="002060"/>
                </a:solidFill>
                <a:latin typeface="Times New Roman" pitchFamily="18" charset="0"/>
                <a:cs typeface="Times New Roman" pitchFamily="18" charset="0"/>
              </a:rPr>
              <a:t>Сыныбы:</a:t>
            </a:r>
            <a:r>
              <a:rPr lang="en-US" sz="2100" b="1" dirty="0" smtClean="0">
                <a:solidFill>
                  <a:srgbClr val="002060"/>
                </a:solidFill>
                <a:latin typeface="Times New Roman" pitchFamily="18" charset="0"/>
                <a:cs typeface="Times New Roman" pitchFamily="18" charset="0"/>
              </a:rPr>
              <a:t> </a:t>
            </a:r>
            <a:r>
              <a:rPr lang="kk-KZ" sz="2100" dirty="0" smtClean="0">
                <a:solidFill>
                  <a:srgbClr val="C00000"/>
                </a:solidFill>
                <a:latin typeface="Times New Roman" pitchFamily="18" charset="0"/>
                <a:cs typeface="Times New Roman" pitchFamily="18" charset="0"/>
              </a:rPr>
              <a:t>7 сынып</a:t>
            </a:r>
            <a:endParaRPr lang="en-US" sz="2100" b="1" dirty="0" smtClean="0">
              <a:solidFill>
                <a:srgbClr val="002060"/>
              </a:solidFill>
              <a:latin typeface="Times New Roman" pitchFamily="18" charset="0"/>
              <a:cs typeface="Times New Roman" pitchFamily="18" charset="0"/>
            </a:endParaRPr>
          </a:p>
          <a:p>
            <a:r>
              <a:rPr lang="kk-KZ" sz="2100" b="1" dirty="0" smtClean="0">
                <a:solidFill>
                  <a:srgbClr val="002060"/>
                </a:solidFill>
                <a:latin typeface="Times New Roman" pitchFamily="18" charset="0"/>
                <a:cs typeface="Times New Roman" pitchFamily="18" charset="0"/>
              </a:rPr>
              <a:t>Тақырыбы:</a:t>
            </a:r>
            <a:r>
              <a:rPr lang="kk-KZ" sz="2100" dirty="0" smtClean="0">
                <a:solidFill>
                  <a:srgbClr val="C00000"/>
                </a:solidFill>
                <a:latin typeface="Times New Roman" pitchFamily="18" charset="0"/>
                <a:cs typeface="Times New Roman" pitchFamily="18" charset="0"/>
              </a:rPr>
              <a:t>Волейбол </a:t>
            </a:r>
            <a:r>
              <a:rPr lang="kk-KZ" sz="2100" dirty="0" smtClean="0">
                <a:solidFill>
                  <a:srgbClr val="C00000"/>
                </a:solidFill>
                <a:latin typeface="Times New Roman" pitchFamily="18" charset="0"/>
                <a:cs typeface="Times New Roman" pitchFamily="18" charset="0"/>
              </a:rPr>
              <a:t>командадағы көшбасшылық дағдыларын дамыту</a:t>
            </a:r>
            <a:endParaRPr lang="en-US" sz="2100" b="1" dirty="0" smtClean="0">
              <a:solidFill>
                <a:srgbClr val="002060"/>
              </a:solidFill>
              <a:latin typeface="Times New Roman" pitchFamily="18" charset="0"/>
              <a:cs typeface="Times New Roman" pitchFamily="18" charset="0"/>
            </a:endParaRPr>
          </a:p>
          <a:p>
            <a:r>
              <a:rPr lang="kk-KZ" sz="2100" b="1" dirty="0" smtClean="0">
                <a:solidFill>
                  <a:srgbClr val="002060"/>
                </a:solidFill>
                <a:latin typeface="Times New Roman" pitchFamily="18" charset="0"/>
                <a:cs typeface="Times New Roman" pitchFamily="18" charset="0"/>
              </a:rPr>
              <a:t>Оқу мақсаты: </a:t>
            </a:r>
            <a:r>
              <a:rPr lang="kk-KZ" sz="2100" dirty="0" smtClean="0">
                <a:solidFill>
                  <a:srgbClr val="C00000"/>
                </a:solidFill>
                <a:latin typeface="Times New Roman" pitchFamily="18" charset="0"/>
                <a:cs typeface="Times New Roman" pitchFamily="18" charset="0"/>
              </a:rPr>
              <a:t>7.2.1.1 Өзгермелі жағдайға жауап қайтара білу, қимыл әрекеттерімен байланысты білімді жетілдіре білу </a:t>
            </a:r>
            <a:endParaRPr lang="en-US" sz="2100" b="1" dirty="0" smtClean="0">
              <a:solidFill>
                <a:srgbClr val="C00000"/>
              </a:solidFill>
              <a:latin typeface="Times New Roman" pitchFamily="18" charset="0"/>
              <a:cs typeface="Times New Roman" pitchFamily="18" charset="0"/>
            </a:endParaRPr>
          </a:p>
          <a:p>
            <a:r>
              <a:rPr lang="kk-KZ" sz="2100" b="1" dirty="0" smtClean="0">
                <a:solidFill>
                  <a:srgbClr val="002060"/>
                </a:solidFill>
                <a:latin typeface="Times New Roman" pitchFamily="18" charset="0"/>
                <a:cs typeface="Times New Roman" pitchFamily="18" charset="0"/>
              </a:rPr>
              <a:t>Сабақтың мақсаттары:</a:t>
            </a:r>
            <a:r>
              <a:rPr lang="en-US" sz="2100" b="1" dirty="0" smtClean="0">
                <a:solidFill>
                  <a:srgbClr val="002060"/>
                </a:solidFill>
                <a:latin typeface="Times New Roman" pitchFamily="18" charset="0"/>
                <a:cs typeface="Times New Roman" pitchFamily="18" charset="0"/>
              </a:rPr>
              <a:t> </a:t>
            </a:r>
            <a:endParaRPr lang="kk-KZ" sz="2100" b="1" dirty="0" smtClean="0">
              <a:solidFill>
                <a:srgbClr val="002060"/>
              </a:solidFill>
              <a:latin typeface="Times New Roman" pitchFamily="18" charset="0"/>
              <a:cs typeface="Times New Roman" pitchFamily="18" charset="0"/>
            </a:endParaRPr>
          </a:p>
          <a:p>
            <a:r>
              <a:rPr lang="kk-KZ" sz="2100" b="1" dirty="0" smtClean="0">
                <a:solidFill>
                  <a:srgbClr val="002060"/>
                </a:solidFill>
                <a:latin typeface="Times New Roman" pitchFamily="18" charset="0"/>
                <a:cs typeface="Times New Roman" pitchFamily="18" charset="0"/>
              </a:rPr>
              <a:t>Барлық оқушылар орындай алады: </a:t>
            </a:r>
            <a:endParaRPr lang="ru-RU" sz="2100" dirty="0" smtClean="0">
              <a:solidFill>
                <a:srgbClr val="002060"/>
              </a:solidFill>
              <a:latin typeface="Times New Roman" pitchFamily="18" charset="0"/>
              <a:cs typeface="Times New Roman" pitchFamily="18" charset="0"/>
            </a:endParaRPr>
          </a:p>
          <a:p>
            <a:r>
              <a:rPr lang="kk-KZ" sz="2100" dirty="0" smtClean="0">
                <a:solidFill>
                  <a:srgbClr val="C00000"/>
                </a:solidFill>
                <a:latin typeface="Times New Roman" pitchFamily="18" charset="0"/>
                <a:cs typeface="Times New Roman" pitchFamily="18" charset="0"/>
              </a:rPr>
              <a:t>Волейбол ойынында өзгермелі жағдайға байланысты жауап қайтара тәсілдерін біледін,допты алаңға бағыттап ұра алады.</a:t>
            </a:r>
            <a:r>
              <a:rPr lang="kk-KZ" sz="2100" b="1" dirty="0" smtClean="0">
                <a:solidFill>
                  <a:srgbClr val="C00000"/>
                </a:solidFill>
                <a:latin typeface="Times New Roman" pitchFamily="18" charset="0"/>
                <a:cs typeface="Times New Roman" pitchFamily="18" charset="0"/>
              </a:rPr>
              <a:t> </a:t>
            </a:r>
          </a:p>
          <a:p>
            <a:r>
              <a:rPr lang="kk-KZ" sz="2100" b="1" dirty="0" smtClean="0">
                <a:solidFill>
                  <a:srgbClr val="002060"/>
                </a:solidFill>
                <a:latin typeface="Times New Roman" pitchFamily="18" charset="0"/>
                <a:cs typeface="Times New Roman" pitchFamily="18" charset="0"/>
              </a:rPr>
              <a:t>Көпшілігі орындай алады: </a:t>
            </a:r>
            <a:endParaRPr lang="ru-RU" sz="2100" dirty="0" smtClean="0">
              <a:solidFill>
                <a:srgbClr val="002060"/>
              </a:solidFill>
              <a:latin typeface="Times New Roman" pitchFamily="18" charset="0"/>
              <a:cs typeface="Times New Roman" pitchFamily="18" charset="0"/>
            </a:endParaRPr>
          </a:p>
          <a:p>
            <a:r>
              <a:rPr lang="kk-KZ" sz="2100" dirty="0" smtClean="0">
                <a:solidFill>
                  <a:srgbClr val="C00000"/>
                </a:solidFill>
                <a:latin typeface="Times New Roman" pitchFamily="18" charset="0"/>
                <a:cs typeface="Times New Roman" pitchFamily="18" charset="0"/>
              </a:rPr>
              <a:t>Ойын барысында түрлі қимыл әрекеттермен қарсылас команданың добын қайтару әдістерін көрсетеді .</a:t>
            </a:r>
            <a:r>
              <a:rPr lang="kk-KZ" sz="2100" b="1" dirty="0" smtClean="0">
                <a:solidFill>
                  <a:srgbClr val="C00000"/>
                </a:solidFill>
                <a:latin typeface="Times New Roman" pitchFamily="18" charset="0"/>
                <a:cs typeface="Times New Roman" pitchFamily="18" charset="0"/>
              </a:rPr>
              <a:t> </a:t>
            </a:r>
          </a:p>
          <a:p>
            <a:r>
              <a:rPr lang="kk-KZ" sz="2100" b="1" dirty="0" smtClean="0">
                <a:solidFill>
                  <a:srgbClr val="002060"/>
                </a:solidFill>
                <a:latin typeface="Times New Roman" pitchFamily="18" charset="0"/>
                <a:cs typeface="Times New Roman" pitchFamily="18" charset="0"/>
              </a:rPr>
              <a:t>Кейбір оқушылар орындай алады:</a:t>
            </a:r>
            <a:endParaRPr lang="ru-RU" sz="2100" dirty="0" smtClean="0">
              <a:solidFill>
                <a:srgbClr val="002060"/>
              </a:solidFill>
              <a:latin typeface="Times New Roman" pitchFamily="18" charset="0"/>
              <a:cs typeface="Times New Roman" pitchFamily="18" charset="0"/>
            </a:endParaRPr>
          </a:p>
          <a:p>
            <a:r>
              <a:rPr lang="kk-KZ" sz="2100" dirty="0" smtClean="0">
                <a:solidFill>
                  <a:srgbClr val="C00000"/>
                </a:solidFill>
                <a:latin typeface="Times New Roman" pitchFamily="18" charset="0"/>
                <a:cs typeface="Times New Roman" pitchFamily="18" charset="0"/>
              </a:rPr>
              <a:t>Волейбол ойынында өзгермелі жағдайда допты жоғарыдан ойынға қосу тәсілін орындайды алады.</a:t>
            </a:r>
          </a:p>
          <a:p>
            <a:endParaRPr lang="kk-KZ" dirty="0" smtClean="0"/>
          </a:p>
          <a:p>
            <a:endParaRPr lang="en-US" b="1"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133245478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descr="1482484518.jpg"/>
          <p:cNvPicPr>
            <a:picLocks noChangeAspect="1"/>
          </p:cNvPicPr>
          <p:nvPr/>
        </p:nvPicPr>
        <p:blipFill>
          <a:blip r:embed="rId2" cstate="print"/>
          <a:stretch>
            <a:fillRect/>
          </a:stretch>
        </p:blipFill>
        <p:spPr>
          <a:xfrm>
            <a:off x="0" y="514"/>
            <a:ext cx="9144000" cy="6856971"/>
          </a:xfrm>
          <a:prstGeom prst="rect">
            <a:avLst/>
          </a:prstGeom>
        </p:spPr>
      </p:pic>
      <p:sp>
        <p:nvSpPr>
          <p:cNvPr id="2" name="Прямоугольник 1"/>
          <p:cNvSpPr/>
          <p:nvPr/>
        </p:nvSpPr>
        <p:spPr>
          <a:xfrm>
            <a:off x="1187625" y="512677"/>
            <a:ext cx="6840760" cy="5632311"/>
          </a:xfrm>
          <a:prstGeom prst="rect">
            <a:avLst/>
          </a:prstGeom>
        </p:spPr>
        <p:txBody>
          <a:bodyPr wrap="square">
            <a:spAutoFit/>
          </a:bodyPr>
          <a:lstStyle/>
          <a:p>
            <a:pPr algn="ctr"/>
            <a:r>
              <a:rPr lang="kk-KZ" sz="2400" b="1" dirty="0">
                <a:solidFill>
                  <a:srgbClr val="002060"/>
                </a:solidFill>
                <a:latin typeface="Times New Roman" pitchFamily="18" charset="0"/>
                <a:cs typeface="Times New Roman" pitchFamily="18" charset="0"/>
              </a:rPr>
              <a:t>Бағалау критериі</a:t>
            </a:r>
            <a:r>
              <a:rPr lang="kk-KZ" sz="2400" b="1" dirty="0" smtClean="0">
                <a:solidFill>
                  <a:srgbClr val="002060"/>
                </a:solidFill>
                <a:latin typeface="Times New Roman" pitchFamily="18" charset="0"/>
                <a:cs typeface="Times New Roman" pitchFamily="18" charset="0"/>
              </a:rPr>
              <a:t>:</a:t>
            </a:r>
            <a:endParaRPr lang="en-US" sz="2400" b="1" dirty="0" smtClean="0">
              <a:latin typeface="Times New Roman" pitchFamily="18" charset="0"/>
              <a:cs typeface="Times New Roman" pitchFamily="18" charset="0"/>
            </a:endParaRPr>
          </a:p>
          <a:p>
            <a:r>
              <a:rPr lang="kk-KZ" sz="2400" dirty="0" smtClean="0">
                <a:latin typeface="Times New Roman" pitchFamily="18" charset="0"/>
                <a:cs typeface="Times New Roman" pitchFamily="18" charset="0"/>
              </a:rPr>
              <a:t> </a:t>
            </a:r>
            <a:r>
              <a:rPr lang="kk-KZ" sz="2400" dirty="0" smtClean="0">
                <a:solidFill>
                  <a:srgbClr val="C00000"/>
                </a:solidFill>
                <a:latin typeface="Times New Roman" pitchFamily="18" charset="0"/>
                <a:cs typeface="Times New Roman" pitchFamily="18" charset="0"/>
              </a:rPr>
              <a:t>•Орындалатын  әрекеттерді көрсетеді.</a:t>
            </a:r>
            <a:endParaRPr lang="ru-RU" sz="2400" dirty="0" smtClean="0">
              <a:solidFill>
                <a:srgbClr val="C00000"/>
              </a:solidFill>
              <a:latin typeface="Times New Roman" pitchFamily="18" charset="0"/>
              <a:cs typeface="Times New Roman" pitchFamily="18" charset="0"/>
            </a:endParaRPr>
          </a:p>
          <a:p>
            <a:r>
              <a:rPr lang="kk-KZ" sz="2400" dirty="0" smtClean="0">
                <a:solidFill>
                  <a:srgbClr val="C00000"/>
                </a:solidFill>
                <a:latin typeface="Times New Roman" pitchFamily="18" charset="0"/>
                <a:cs typeface="Times New Roman" pitchFamily="18" charset="0"/>
              </a:rPr>
              <a:t> •Қимыл-әрекеттеріне байланысты қозғалыс дағдыларын жетілдіреді</a:t>
            </a:r>
            <a:r>
              <a:rPr lang="kk-KZ" sz="2400" dirty="0" smtClean="0">
                <a:solidFill>
                  <a:srgbClr val="C00000"/>
                </a:solidFill>
                <a:latin typeface="Times New Roman" pitchFamily="18" charset="0"/>
                <a:cs typeface="Times New Roman" pitchFamily="18" charset="0"/>
              </a:rPr>
              <a:t>.</a:t>
            </a:r>
          </a:p>
          <a:p>
            <a:endParaRPr lang="kk-KZ" sz="2400" dirty="0" smtClean="0">
              <a:latin typeface="Times New Roman" pitchFamily="18" charset="0"/>
              <a:cs typeface="Times New Roman" pitchFamily="18" charset="0"/>
            </a:endParaRPr>
          </a:p>
          <a:p>
            <a:pPr algn="ctr"/>
            <a:r>
              <a:rPr lang="kk-KZ" sz="2400" b="1" dirty="0" smtClean="0">
                <a:solidFill>
                  <a:srgbClr val="002060"/>
                </a:solidFill>
                <a:latin typeface="Times New Roman" pitchFamily="18" charset="0"/>
                <a:cs typeface="Times New Roman" pitchFamily="18" charset="0"/>
              </a:rPr>
              <a:t>Тілдік мақсат: </a:t>
            </a:r>
            <a:endParaRPr lang="en-US" sz="2400" b="1" dirty="0" smtClean="0">
              <a:solidFill>
                <a:srgbClr val="002060"/>
              </a:solidFill>
              <a:latin typeface="Times New Roman" pitchFamily="18" charset="0"/>
              <a:cs typeface="Times New Roman" pitchFamily="18" charset="0"/>
            </a:endParaRPr>
          </a:p>
          <a:p>
            <a:pPr algn="ctr"/>
            <a:r>
              <a:rPr lang="kk-KZ" sz="2400" b="1" dirty="0" smtClean="0">
                <a:solidFill>
                  <a:srgbClr val="002060"/>
                </a:solidFill>
                <a:latin typeface="Times New Roman" pitchFamily="18" charset="0"/>
                <a:cs typeface="Times New Roman" pitchFamily="18" charset="0"/>
              </a:rPr>
              <a:t>Пәнге </a:t>
            </a:r>
            <a:r>
              <a:rPr lang="kk-KZ" sz="2400" b="1" dirty="0">
                <a:solidFill>
                  <a:srgbClr val="002060"/>
                </a:solidFill>
                <a:latin typeface="Times New Roman" pitchFamily="18" charset="0"/>
                <a:cs typeface="Times New Roman" pitchFamily="18" charset="0"/>
              </a:rPr>
              <a:t>қатысты сөздік пен терминдер</a:t>
            </a:r>
            <a:r>
              <a:rPr lang="kk-KZ" sz="2400" b="1" dirty="0" smtClean="0">
                <a:solidFill>
                  <a:srgbClr val="002060"/>
                </a:solidFill>
                <a:latin typeface="Times New Roman" pitchFamily="18" charset="0"/>
                <a:cs typeface="Times New Roman" pitchFamily="18" charset="0"/>
              </a:rPr>
              <a:t>:</a:t>
            </a:r>
            <a:endParaRPr lang="ru-RU" sz="2400" dirty="0">
              <a:latin typeface="Times New Roman" pitchFamily="18" charset="0"/>
              <a:cs typeface="Times New Roman" pitchFamily="18" charset="0"/>
            </a:endParaRPr>
          </a:p>
          <a:p>
            <a:r>
              <a:rPr lang="kk-KZ" sz="2400" dirty="0" smtClean="0">
                <a:latin typeface="Times New Roman" pitchFamily="18" charset="0"/>
                <a:cs typeface="Times New Roman" pitchFamily="18" charset="0"/>
              </a:rPr>
              <a:t> </a:t>
            </a:r>
            <a:r>
              <a:rPr lang="kk-KZ" sz="2400" dirty="0" smtClean="0">
                <a:solidFill>
                  <a:srgbClr val="C00000"/>
                </a:solidFill>
                <a:latin typeface="Times New Roman" pitchFamily="18" charset="0"/>
                <a:cs typeface="Times New Roman" pitchFamily="18" charset="0"/>
              </a:rPr>
              <a:t>Доп,шабуыл,қорғаныс,либеро,қалқып ұру т.б</a:t>
            </a:r>
            <a:endParaRPr lang="kk-KZ" sz="2400" dirty="0" smtClean="0">
              <a:latin typeface="Times New Roman" pitchFamily="18" charset="0"/>
              <a:cs typeface="Times New Roman" pitchFamily="18" charset="0"/>
            </a:endParaRPr>
          </a:p>
          <a:p>
            <a:endParaRPr lang="kk-KZ" sz="2400" b="1" dirty="0" smtClean="0">
              <a:solidFill>
                <a:srgbClr val="002060"/>
              </a:solidFill>
              <a:latin typeface="Times New Roman" pitchFamily="18" charset="0"/>
              <a:cs typeface="Times New Roman" pitchFamily="18" charset="0"/>
            </a:endParaRPr>
          </a:p>
          <a:p>
            <a:pPr algn="ctr"/>
            <a:r>
              <a:rPr lang="kk-KZ" sz="2400" b="1" dirty="0" smtClean="0">
                <a:solidFill>
                  <a:srgbClr val="002060"/>
                </a:solidFill>
                <a:latin typeface="Times New Roman" pitchFamily="18" charset="0"/>
                <a:cs typeface="Times New Roman" pitchFamily="18" charset="0"/>
              </a:rPr>
              <a:t>Талқылауға </a:t>
            </a:r>
            <a:r>
              <a:rPr lang="kk-KZ" sz="2400" b="1" dirty="0">
                <a:solidFill>
                  <a:srgbClr val="002060"/>
                </a:solidFill>
                <a:latin typeface="Times New Roman" pitchFamily="18" charset="0"/>
                <a:cs typeface="Times New Roman" pitchFamily="18" charset="0"/>
              </a:rPr>
              <a:t>арналған сұрақтар</a:t>
            </a:r>
            <a:r>
              <a:rPr lang="kk-KZ" sz="2400" b="1" dirty="0" smtClean="0">
                <a:solidFill>
                  <a:srgbClr val="002060"/>
                </a:solidFill>
                <a:latin typeface="Times New Roman" pitchFamily="18" charset="0"/>
                <a:cs typeface="Times New Roman" pitchFamily="18" charset="0"/>
              </a:rPr>
              <a:t>:</a:t>
            </a:r>
            <a:endParaRPr lang="kk-KZ" sz="2400" b="1" dirty="0" smtClean="0">
              <a:latin typeface="Times New Roman" pitchFamily="18" charset="0"/>
              <a:cs typeface="Times New Roman" pitchFamily="18" charset="0"/>
            </a:endParaRPr>
          </a:p>
          <a:p>
            <a:r>
              <a:rPr lang="kk-KZ" sz="2400" dirty="0" smtClean="0">
                <a:solidFill>
                  <a:srgbClr val="C00000"/>
                </a:solidFill>
                <a:latin typeface="Times New Roman" pitchFamily="18" charset="0"/>
                <a:cs typeface="Times New Roman" pitchFamily="18" charset="0"/>
              </a:rPr>
              <a:t>Волейбол ойын алаңының өлшемі?</a:t>
            </a:r>
            <a:endParaRPr lang="ru-RU" sz="2400" dirty="0" smtClean="0">
              <a:solidFill>
                <a:srgbClr val="C00000"/>
              </a:solidFill>
              <a:latin typeface="Times New Roman" pitchFamily="18" charset="0"/>
              <a:cs typeface="Times New Roman" pitchFamily="18" charset="0"/>
            </a:endParaRPr>
          </a:p>
          <a:p>
            <a:r>
              <a:rPr lang="kk-KZ" sz="2400" dirty="0" smtClean="0">
                <a:solidFill>
                  <a:srgbClr val="C00000"/>
                </a:solidFill>
                <a:latin typeface="Times New Roman" pitchFamily="18" charset="0"/>
                <a:cs typeface="Times New Roman" pitchFamily="18" charset="0"/>
              </a:rPr>
              <a:t>Волейбол ойынында команда құрамында неше ойыншыдан тұрады?</a:t>
            </a:r>
            <a:endParaRPr lang="ru-RU" sz="2400" dirty="0" smtClean="0">
              <a:solidFill>
                <a:srgbClr val="C00000"/>
              </a:solidFill>
              <a:latin typeface="Times New Roman" pitchFamily="18" charset="0"/>
              <a:cs typeface="Times New Roman" pitchFamily="18" charset="0"/>
            </a:endParaRPr>
          </a:p>
          <a:p>
            <a:r>
              <a:rPr lang="kk-KZ" sz="2400" dirty="0" smtClean="0">
                <a:solidFill>
                  <a:srgbClr val="C00000"/>
                </a:solidFill>
                <a:latin typeface="Times New Roman" pitchFamily="18" charset="0"/>
                <a:cs typeface="Times New Roman" pitchFamily="18" charset="0"/>
              </a:rPr>
              <a:t>Волейбол ойынының ауысу ережесі?</a:t>
            </a:r>
            <a:endParaRPr lang="ru-RU" sz="2400" dirty="0" smtClean="0">
              <a:solidFill>
                <a:srgbClr val="C00000"/>
              </a:solidFill>
              <a:latin typeface="Times New Roman" pitchFamily="18" charset="0"/>
              <a:cs typeface="Times New Roman" pitchFamily="18" charset="0"/>
            </a:endParaRPr>
          </a:p>
          <a:p>
            <a:r>
              <a:rPr lang="kk-KZ" sz="2400" dirty="0" smtClean="0">
                <a:solidFill>
                  <a:srgbClr val="C00000"/>
                </a:solidFill>
                <a:latin typeface="Times New Roman" pitchFamily="18" charset="0"/>
                <a:cs typeface="Times New Roman" pitchFamily="18" charset="0"/>
              </a:rPr>
              <a:t>Допты ойынға қосу түрлерін ата?</a:t>
            </a:r>
            <a:endParaRPr lang="ru-RU" dirty="0">
              <a:solidFill>
                <a:srgbClr val="C00000"/>
              </a:solidFill>
              <a:latin typeface="Times New Roman" pitchFamily="18" charset="0"/>
              <a:cs typeface="Times New Roman" pitchFamily="18" charset="0"/>
            </a:endParaRPr>
          </a:p>
        </p:txBody>
      </p:sp>
    </p:spTree>
    <p:extLst>
      <p:ext uri="{BB962C8B-B14F-4D97-AF65-F5344CB8AC3E}">
        <p14:creationId xmlns:p14="http://schemas.microsoft.com/office/powerpoint/2010/main" xmlns="" val="336287317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 name="Рисунок 17" descr="imagesFAU8N90H.png"/>
          <p:cNvPicPr>
            <a:picLocks noChangeAspect="1"/>
          </p:cNvPicPr>
          <p:nvPr/>
        </p:nvPicPr>
        <p:blipFill>
          <a:blip r:embed="rId2" cstate="print"/>
          <a:stretch>
            <a:fillRect/>
          </a:stretch>
        </p:blipFill>
        <p:spPr>
          <a:xfrm>
            <a:off x="0" y="1029"/>
            <a:ext cx="9144000" cy="6856971"/>
          </a:xfrm>
          <a:prstGeom prst="rect">
            <a:avLst/>
          </a:prstGeom>
        </p:spPr>
      </p:pic>
      <p:sp>
        <p:nvSpPr>
          <p:cNvPr id="2" name="Прямоугольник 1"/>
          <p:cNvSpPr/>
          <p:nvPr/>
        </p:nvSpPr>
        <p:spPr>
          <a:xfrm>
            <a:off x="1835696" y="476672"/>
            <a:ext cx="4407873" cy="590931"/>
          </a:xfrm>
          <a:prstGeom prst="rect">
            <a:avLst/>
          </a:prstGeom>
        </p:spPr>
        <p:txBody>
          <a:bodyPr wrap="none">
            <a:spAutoFit/>
          </a:bodyPr>
          <a:lstStyle/>
          <a:p>
            <a:pPr lvl="0" algn="ctr" defTabSz="1066800">
              <a:lnSpc>
                <a:spcPct val="90000"/>
              </a:lnSpc>
              <a:spcBef>
                <a:spcPct val="0"/>
              </a:spcBef>
              <a:spcAft>
                <a:spcPct val="35000"/>
              </a:spcAft>
            </a:pPr>
            <a:r>
              <a:rPr lang="kk-KZ" sz="3600" i="1"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latin typeface="Times New Roman" panose="02020603050405020304" pitchFamily="18" charset="0"/>
                <a:cs typeface="Times New Roman" panose="02020603050405020304" pitchFamily="18" charset="0"/>
              </a:rPr>
              <a:t>Белсенді оқу әдістері</a:t>
            </a:r>
            <a:endParaRPr lang="en-US" sz="3600" i="1"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latin typeface="Times New Roman" panose="02020603050405020304" pitchFamily="18" charset="0"/>
              <a:cs typeface="Times New Roman" panose="02020603050405020304" pitchFamily="18" charset="0"/>
            </a:endParaRPr>
          </a:p>
        </p:txBody>
      </p:sp>
      <p:sp>
        <p:nvSpPr>
          <p:cNvPr id="17" name="Прямоугольник 16"/>
          <p:cNvSpPr/>
          <p:nvPr/>
        </p:nvSpPr>
        <p:spPr>
          <a:xfrm>
            <a:off x="-756592" y="2636915"/>
            <a:ext cx="4572000" cy="615553"/>
          </a:xfrm>
          <a:prstGeom prst="rect">
            <a:avLst/>
          </a:prstGeom>
        </p:spPr>
        <p:txBody>
          <a:bodyPr>
            <a:spAutoFit/>
          </a:bodyPr>
          <a:lstStyle/>
          <a:p>
            <a:pPr algn="ctr"/>
            <a:endParaRPr lang="kk-KZ" sz="1600" dirty="0">
              <a:solidFill>
                <a:srgbClr val="002060"/>
              </a:solidFill>
              <a:latin typeface="Times New Roman" panose="02020603050405020304" pitchFamily="18" charset="0"/>
              <a:cs typeface="Times New Roman" panose="02020603050405020304" pitchFamily="18" charset="0"/>
            </a:endParaRPr>
          </a:p>
          <a:p>
            <a:pPr algn="ctr"/>
            <a:endParaRPr lang="en-US" b="1" dirty="0">
              <a:solidFill>
                <a:srgbClr val="002060"/>
              </a:solidFill>
              <a:latin typeface="Times New Roman" panose="02020603050405020304" pitchFamily="18" charset="0"/>
              <a:cs typeface="Times New Roman" panose="02020603050405020304" pitchFamily="18" charset="0"/>
            </a:endParaRPr>
          </a:p>
        </p:txBody>
      </p:sp>
      <p:sp>
        <p:nvSpPr>
          <p:cNvPr id="19" name="Прямоугольник 18"/>
          <p:cNvSpPr/>
          <p:nvPr/>
        </p:nvSpPr>
        <p:spPr>
          <a:xfrm>
            <a:off x="-122592" y="3140968"/>
            <a:ext cx="1298255" cy="369332"/>
          </a:xfrm>
          <a:prstGeom prst="rect">
            <a:avLst/>
          </a:prstGeom>
          <a:noFill/>
        </p:spPr>
        <p:txBody>
          <a:bodyPr wrap="square" lIns="91440" tIns="45720" rIns="91440" bIns="45720">
            <a:spAutoFit/>
          </a:bodyPr>
          <a:lstStyle/>
          <a:p>
            <a:pPr algn="ctr"/>
            <a:r>
              <a:rPr lang="ru-RU" b="1" cap="none" spc="0" dirty="0" smtClean="0">
                <a:ln w="0"/>
                <a:effectLst>
                  <a:reflection blurRad="6350" stA="53000" endA="300" endPos="35500" dir="5400000" sy="-90000" algn="bl" rotWithShape="0"/>
                </a:effectLst>
                <a:latin typeface="Times New Roman" panose="02020603050405020304" pitchFamily="18" charset="0"/>
                <a:cs typeface="Times New Roman" panose="02020603050405020304" pitchFamily="18" charset="0"/>
              </a:rPr>
              <a:t>    </a:t>
            </a:r>
            <a:endParaRPr lang="ru-RU" b="1" cap="none" spc="0" dirty="0">
              <a:ln w="0"/>
              <a:effectLst>
                <a:reflection blurRad="6350" stA="53000" endA="300" endPos="35500" dir="5400000" sy="-90000" algn="bl" rotWithShape="0"/>
              </a:effectLst>
              <a:latin typeface="Times New Roman" panose="02020603050405020304" pitchFamily="18" charset="0"/>
              <a:cs typeface="Times New Roman" panose="02020603050405020304" pitchFamily="18" charset="0"/>
            </a:endParaRPr>
          </a:p>
        </p:txBody>
      </p:sp>
      <p:sp>
        <p:nvSpPr>
          <p:cNvPr id="21" name="Прямоугольник 20"/>
          <p:cNvSpPr/>
          <p:nvPr/>
        </p:nvSpPr>
        <p:spPr>
          <a:xfrm>
            <a:off x="235979" y="3501008"/>
            <a:ext cx="869149" cy="369332"/>
          </a:xfrm>
          <a:prstGeom prst="rect">
            <a:avLst/>
          </a:prstGeom>
        </p:spPr>
        <p:txBody>
          <a:bodyPr wrap="square">
            <a:spAutoFit/>
          </a:bodyPr>
          <a:lstStyle/>
          <a:p>
            <a:pPr algn="ctr"/>
            <a:endParaRPr lang="ru-RU" b="1" dirty="0">
              <a:ln w="0"/>
              <a:effectLst>
                <a:reflection blurRad="6350" stA="53000" endA="300" endPos="35500" dir="5400000" sy="-90000" algn="bl" rotWithShape="0"/>
              </a:effectLst>
              <a:latin typeface="Times New Roman" panose="02020603050405020304" pitchFamily="18" charset="0"/>
              <a:cs typeface="Times New Roman" panose="02020603050405020304" pitchFamily="18" charset="0"/>
            </a:endParaRPr>
          </a:p>
        </p:txBody>
      </p:sp>
      <p:sp>
        <p:nvSpPr>
          <p:cNvPr id="31" name="Прямоугольник 30"/>
          <p:cNvSpPr/>
          <p:nvPr/>
        </p:nvSpPr>
        <p:spPr>
          <a:xfrm>
            <a:off x="4064617" y="3422106"/>
            <a:ext cx="184731" cy="369332"/>
          </a:xfrm>
          <a:prstGeom prst="rect">
            <a:avLst/>
          </a:prstGeom>
        </p:spPr>
        <p:txBody>
          <a:bodyPr wrap="none">
            <a:spAutoFit/>
          </a:bodyPr>
          <a:lstStyle/>
          <a:p>
            <a:endParaRPr lang="en-US" dirty="0"/>
          </a:p>
        </p:txBody>
      </p:sp>
      <p:sp>
        <p:nvSpPr>
          <p:cNvPr id="34" name="Прямоугольник 33"/>
          <p:cNvSpPr/>
          <p:nvPr/>
        </p:nvSpPr>
        <p:spPr>
          <a:xfrm>
            <a:off x="6810898" y="2359688"/>
            <a:ext cx="1546663" cy="369332"/>
          </a:xfrm>
          <a:prstGeom prst="rect">
            <a:avLst/>
          </a:prstGeom>
          <a:noFill/>
        </p:spPr>
        <p:txBody>
          <a:bodyPr wrap="square" lIns="91440" tIns="45720" rIns="91440" bIns="45720">
            <a:spAutoFit/>
          </a:bodyPr>
          <a:lstStyle/>
          <a:p>
            <a:pPr algn="ctr"/>
            <a:endParaRPr lang="ru-RU" b="1" cap="none" spc="0" dirty="0" smtClean="0">
              <a:ln w="0"/>
              <a:effectLst>
                <a:reflection blurRad="6350" stA="53000" endA="300" endPos="35500" dir="5400000" sy="-90000" algn="bl" rotWithShape="0"/>
              </a:effectLst>
              <a:latin typeface="Times New Roman" panose="02020603050405020304" pitchFamily="18" charset="0"/>
              <a:cs typeface="Times New Roman" panose="02020603050405020304" pitchFamily="18" charset="0"/>
            </a:endParaRPr>
          </a:p>
        </p:txBody>
      </p:sp>
      <p:sp>
        <p:nvSpPr>
          <p:cNvPr id="32" name="Прямоугольник 31"/>
          <p:cNvSpPr/>
          <p:nvPr/>
        </p:nvSpPr>
        <p:spPr>
          <a:xfrm>
            <a:off x="683568" y="980728"/>
            <a:ext cx="7374064" cy="5262979"/>
          </a:xfrm>
          <a:prstGeom prst="rect">
            <a:avLst/>
          </a:prstGeom>
        </p:spPr>
        <p:txBody>
          <a:bodyPr wrap="square">
            <a:spAutoFit/>
          </a:bodyPr>
          <a:lstStyle/>
          <a:p>
            <a:r>
              <a:rPr lang="kk-KZ" sz="1600" dirty="0" smtClean="0">
                <a:solidFill>
                  <a:srgbClr val="C00000"/>
                </a:solidFill>
                <a:latin typeface="Times New Roman" pitchFamily="18" charset="0"/>
                <a:cs typeface="Times New Roman" pitchFamily="18" charset="0"/>
              </a:rPr>
              <a:t>Сапқа тұру.Сәлемдесу.</a:t>
            </a:r>
            <a:endParaRPr lang="ru-RU" sz="1600" dirty="0" smtClean="0">
              <a:solidFill>
                <a:srgbClr val="C00000"/>
              </a:solidFill>
              <a:latin typeface="Times New Roman" pitchFamily="18" charset="0"/>
              <a:cs typeface="Times New Roman" pitchFamily="18" charset="0"/>
            </a:endParaRPr>
          </a:p>
          <a:p>
            <a:r>
              <a:rPr lang="kk-KZ" sz="1600" dirty="0" smtClean="0">
                <a:solidFill>
                  <a:srgbClr val="C00000"/>
                </a:solidFill>
                <a:latin typeface="Times New Roman" pitchFamily="18" charset="0"/>
                <a:cs typeface="Times New Roman" pitchFamily="18" charset="0"/>
              </a:rPr>
              <a:t>Кезекші есебі.</a:t>
            </a:r>
            <a:endParaRPr lang="ru-RU" sz="1600" dirty="0" smtClean="0">
              <a:solidFill>
                <a:srgbClr val="C00000"/>
              </a:solidFill>
              <a:latin typeface="Times New Roman" pitchFamily="18" charset="0"/>
              <a:cs typeface="Times New Roman" pitchFamily="18" charset="0"/>
            </a:endParaRPr>
          </a:p>
          <a:p>
            <a:r>
              <a:rPr lang="kk-KZ" sz="1600" dirty="0" smtClean="0">
                <a:solidFill>
                  <a:srgbClr val="C00000"/>
                </a:solidFill>
                <a:latin typeface="Times New Roman" pitchFamily="18" charset="0"/>
                <a:cs typeface="Times New Roman" pitchFamily="18" charset="0"/>
              </a:rPr>
              <a:t>Сабақтың тақырыбын хабарлау.</a:t>
            </a:r>
            <a:endParaRPr lang="ru-RU" sz="1600" dirty="0" smtClean="0">
              <a:solidFill>
                <a:srgbClr val="C00000"/>
              </a:solidFill>
              <a:latin typeface="Times New Roman" pitchFamily="18" charset="0"/>
              <a:cs typeface="Times New Roman" pitchFamily="18" charset="0"/>
            </a:endParaRPr>
          </a:p>
          <a:p>
            <a:r>
              <a:rPr lang="kk-KZ" sz="1600" dirty="0" smtClean="0">
                <a:solidFill>
                  <a:srgbClr val="C00000"/>
                </a:solidFill>
                <a:latin typeface="Times New Roman" pitchFamily="18" charset="0"/>
                <a:cs typeface="Times New Roman" pitchFamily="18" charset="0"/>
              </a:rPr>
              <a:t>Қауіпсіздік ережелерін жеткізу.</a:t>
            </a:r>
            <a:endParaRPr lang="ru-RU" sz="1600" dirty="0" smtClean="0">
              <a:solidFill>
                <a:srgbClr val="C00000"/>
              </a:solidFill>
              <a:latin typeface="Times New Roman" pitchFamily="18" charset="0"/>
              <a:cs typeface="Times New Roman" pitchFamily="18" charset="0"/>
            </a:endParaRPr>
          </a:p>
          <a:p>
            <a:r>
              <a:rPr lang="kk-KZ" sz="1600" dirty="0" smtClean="0">
                <a:solidFill>
                  <a:srgbClr val="C00000"/>
                </a:solidFill>
                <a:latin typeface="Times New Roman" pitchFamily="18" charset="0"/>
                <a:cs typeface="Times New Roman" pitchFamily="18" charset="0"/>
              </a:rPr>
              <a:t>Оңға, солға, артқа бұрылу.</a:t>
            </a:r>
            <a:endParaRPr lang="ru-RU" sz="1600" dirty="0" smtClean="0">
              <a:solidFill>
                <a:srgbClr val="C00000"/>
              </a:solidFill>
              <a:latin typeface="Times New Roman" pitchFamily="18" charset="0"/>
              <a:cs typeface="Times New Roman" pitchFamily="18" charset="0"/>
            </a:endParaRPr>
          </a:p>
          <a:p>
            <a:r>
              <a:rPr lang="kk-KZ" sz="1600" b="1" dirty="0" smtClean="0">
                <a:solidFill>
                  <a:srgbClr val="002060"/>
                </a:solidFill>
                <a:latin typeface="Times New Roman" pitchFamily="18" charset="0"/>
                <a:cs typeface="Times New Roman" pitchFamily="18" charset="0"/>
              </a:rPr>
              <a:t>Саптық жаттығулар.</a:t>
            </a:r>
            <a:endParaRPr lang="ru-RU" sz="1600" b="1" dirty="0" smtClean="0">
              <a:solidFill>
                <a:srgbClr val="002060"/>
              </a:solidFill>
              <a:latin typeface="Times New Roman" pitchFamily="18" charset="0"/>
              <a:cs typeface="Times New Roman" pitchFamily="18" charset="0"/>
            </a:endParaRPr>
          </a:p>
          <a:p>
            <a:r>
              <a:rPr lang="kk-KZ" sz="1600" dirty="0" smtClean="0">
                <a:solidFill>
                  <a:srgbClr val="C00000"/>
                </a:solidFill>
                <a:latin typeface="Times New Roman" pitchFamily="18" charset="0"/>
                <a:cs typeface="Times New Roman" pitchFamily="18" charset="0"/>
              </a:rPr>
              <a:t>Жалпы дамыту жаттығулары, қозғалыста және орнында.Жәй жүріс; залды айнала жүру (1 айналым).</a:t>
            </a:r>
            <a:endParaRPr lang="ru-RU" sz="1600" dirty="0" smtClean="0">
              <a:solidFill>
                <a:srgbClr val="C00000"/>
              </a:solidFill>
              <a:latin typeface="Times New Roman" pitchFamily="18" charset="0"/>
              <a:cs typeface="Times New Roman" pitchFamily="18" charset="0"/>
            </a:endParaRPr>
          </a:p>
          <a:p>
            <a:r>
              <a:rPr lang="kk-KZ" sz="1600" dirty="0" smtClean="0">
                <a:solidFill>
                  <a:srgbClr val="C00000"/>
                </a:solidFill>
                <a:latin typeface="Times New Roman" pitchFamily="18" charset="0"/>
                <a:cs typeface="Times New Roman" pitchFamily="18" charset="0"/>
              </a:rPr>
              <a:t>Қол жоғарыда аяқтың үшымен журу;</a:t>
            </a:r>
            <a:endParaRPr lang="ru-RU" sz="1600" dirty="0" smtClean="0">
              <a:solidFill>
                <a:srgbClr val="C00000"/>
              </a:solidFill>
              <a:latin typeface="Times New Roman" pitchFamily="18" charset="0"/>
              <a:cs typeface="Times New Roman" pitchFamily="18" charset="0"/>
            </a:endParaRPr>
          </a:p>
          <a:p>
            <a:r>
              <a:rPr lang="kk-KZ" sz="1600" dirty="0" smtClean="0">
                <a:solidFill>
                  <a:srgbClr val="C00000"/>
                </a:solidFill>
                <a:latin typeface="Times New Roman" pitchFamily="18" charset="0"/>
                <a:cs typeface="Times New Roman" pitchFamily="18" charset="0"/>
              </a:rPr>
              <a:t>Қол белде өкшемен жүру; қол белде аяқтың ішімен және сыртымен жүру; </a:t>
            </a:r>
          </a:p>
          <a:p>
            <a:r>
              <a:rPr lang="kk-KZ" sz="1600" b="1" dirty="0" smtClean="0">
                <a:solidFill>
                  <a:srgbClr val="002060"/>
                </a:solidFill>
                <a:latin typeface="Times New Roman" pitchFamily="18" charset="0"/>
                <a:cs typeface="Times New Roman" pitchFamily="18" charset="0"/>
              </a:rPr>
              <a:t>Жүгіру жаттығулары:</a:t>
            </a:r>
          </a:p>
          <a:p>
            <a:r>
              <a:rPr lang="kk-KZ" sz="1600" dirty="0" smtClean="0">
                <a:solidFill>
                  <a:srgbClr val="C00000"/>
                </a:solidFill>
                <a:latin typeface="Times New Roman" pitchFamily="18" charset="0"/>
                <a:cs typeface="Times New Roman" pitchFamily="18" charset="0"/>
              </a:rPr>
              <a:t>Бірқалыпты жүгіру;тізені көтеріп,қолды тигізу.</a:t>
            </a:r>
            <a:endParaRPr lang="ru-RU" sz="1600" dirty="0" smtClean="0">
              <a:solidFill>
                <a:srgbClr val="C00000"/>
              </a:solidFill>
              <a:latin typeface="Times New Roman" pitchFamily="18" charset="0"/>
              <a:cs typeface="Times New Roman" pitchFamily="18" charset="0"/>
            </a:endParaRPr>
          </a:p>
          <a:p>
            <a:r>
              <a:rPr lang="kk-KZ" sz="1600" dirty="0" smtClean="0">
                <a:solidFill>
                  <a:srgbClr val="C00000"/>
                </a:solidFill>
                <a:latin typeface="Times New Roman" pitchFamily="18" charset="0"/>
                <a:cs typeface="Times New Roman" pitchFamily="18" charset="0"/>
              </a:rPr>
              <a:t> Қолымыз артта аяғымыздың ұшын тигізіп жүгіру, Қолымызды созып жартылай отыру, қолымыз белде толығымен отыру.Демалу жаттығуларын орындау терең демалу.</a:t>
            </a:r>
            <a:endParaRPr lang="ru-RU" sz="1600" dirty="0" smtClean="0">
              <a:solidFill>
                <a:srgbClr val="C00000"/>
              </a:solidFill>
              <a:latin typeface="Times New Roman" pitchFamily="18" charset="0"/>
              <a:cs typeface="Times New Roman" pitchFamily="18" charset="0"/>
            </a:endParaRPr>
          </a:p>
          <a:p>
            <a:r>
              <a:rPr lang="kk-KZ" sz="1600" dirty="0" smtClean="0">
                <a:latin typeface="Times New Roman" pitchFamily="18" charset="0"/>
                <a:cs typeface="Times New Roman" pitchFamily="18" charset="0"/>
              </a:rPr>
              <a:t> </a:t>
            </a:r>
            <a:r>
              <a:rPr lang="ru-RU" sz="1600" b="1" dirty="0" err="1" smtClean="0">
                <a:solidFill>
                  <a:srgbClr val="002060"/>
                </a:solidFill>
                <a:latin typeface="Times New Roman" pitchFamily="18" charset="0"/>
                <a:cs typeface="Times New Roman" pitchFamily="18" charset="0"/>
              </a:rPr>
              <a:t>Жаттығулар орындау</a:t>
            </a:r>
            <a:r>
              <a:rPr lang="ru-RU" sz="1600" b="1" dirty="0" smtClean="0">
                <a:solidFill>
                  <a:srgbClr val="002060"/>
                </a:solidFill>
                <a:latin typeface="Times New Roman" pitchFamily="18" charset="0"/>
                <a:cs typeface="Times New Roman" pitchFamily="18" charset="0"/>
              </a:rPr>
              <a:t>:</a:t>
            </a:r>
          </a:p>
          <a:p>
            <a:r>
              <a:rPr lang="ru-RU" sz="1600" dirty="0" smtClean="0">
                <a:latin typeface="Times New Roman" pitchFamily="18" charset="0"/>
                <a:cs typeface="Times New Roman" pitchFamily="18" charset="0"/>
              </a:rPr>
              <a:t> </a:t>
            </a:r>
            <a:r>
              <a:rPr lang="ru-RU" sz="1600" dirty="0" err="1" smtClean="0">
                <a:solidFill>
                  <a:srgbClr val="C00000"/>
                </a:solidFill>
                <a:latin typeface="Times New Roman" pitchFamily="18" charset="0"/>
                <a:cs typeface="Times New Roman" pitchFamily="18" charset="0"/>
              </a:rPr>
              <a:t>Бір</a:t>
            </a:r>
            <a:r>
              <a:rPr lang="ru-RU" sz="1600" dirty="0" smtClean="0">
                <a:solidFill>
                  <a:srgbClr val="C00000"/>
                </a:solidFill>
                <a:latin typeface="Times New Roman" pitchFamily="18" charset="0"/>
                <a:cs typeface="Times New Roman" pitchFamily="18" charset="0"/>
              </a:rPr>
              <a:t> </a:t>
            </a:r>
            <a:r>
              <a:rPr lang="ru-RU" sz="1600" dirty="0" err="1" smtClean="0">
                <a:solidFill>
                  <a:srgbClr val="C00000"/>
                </a:solidFill>
                <a:latin typeface="Times New Roman" pitchFamily="18" charset="0"/>
                <a:cs typeface="Times New Roman" pitchFamily="18" charset="0"/>
              </a:rPr>
              <a:t>саптан</a:t>
            </a:r>
            <a:r>
              <a:rPr lang="ru-RU" sz="1600" dirty="0" smtClean="0">
                <a:solidFill>
                  <a:srgbClr val="C00000"/>
                </a:solidFill>
                <a:latin typeface="Times New Roman" pitchFamily="18" charset="0"/>
                <a:cs typeface="Times New Roman" pitchFamily="18" charset="0"/>
              </a:rPr>
              <a:t> </a:t>
            </a:r>
            <a:r>
              <a:rPr lang="ru-RU" sz="1600" dirty="0" err="1" smtClean="0">
                <a:solidFill>
                  <a:srgbClr val="C00000"/>
                </a:solidFill>
                <a:latin typeface="Times New Roman" pitchFamily="18" charset="0"/>
                <a:cs typeface="Times New Roman" pitchFamily="18" charset="0"/>
              </a:rPr>
              <a:t>үш </a:t>
            </a:r>
            <a:r>
              <a:rPr lang="ru-RU" sz="1600" dirty="0" smtClean="0">
                <a:solidFill>
                  <a:srgbClr val="C00000"/>
                </a:solidFill>
                <a:latin typeface="Times New Roman" pitchFamily="18" charset="0"/>
                <a:cs typeface="Times New Roman" pitchFamily="18" charset="0"/>
              </a:rPr>
              <a:t>сап </a:t>
            </a:r>
            <a:r>
              <a:rPr lang="ru-RU" sz="1600" dirty="0" err="1" smtClean="0">
                <a:solidFill>
                  <a:srgbClr val="C00000"/>
                </a:solidFill>
                <a:latin typeface="Times New Roman" pitchFamily="18" charset="0"/>
                <a:cs typeface="Times New Roman" pitchFamily="18" charset="0"/>
              </a:rPr>
              <a:t>құрау</a:t>
            </a:r>
            <a:r>
              <a:rPr lang="ru-RU" sz="1600" dirty="0" smtClean="0">
                <a:solidFill>
                  <a:srgbClr val="C00000"/>
                </a:solidFill>
                <a:latin typeface="Times New Roman" pitchFamily="18" charset="0"/>
                <a:cs typeface="Times New Roman" pitchFamily="18" charset="0"/>
              </a:rPr>
              <a:t>; ара </a:t>
            </a:r>
            <a:r>
              <a:rPr lang="ru-RU" sz="1600" dirty="0" err="1" smtClean="0">
                <a:solidFill>
                  <a:srgbClr val="C00000"/>
                </a:solidFill>
                <a:latin typeface="Times New Roman" pitchFamily="18" charset="0"/>
                <a:cs typeface="Times New Roman" pitchFamily="18" charset="0"/>
              </a:rPr>
              <a:t>қашықтықты сақтау</a:t>
            </a:r>
            <a:r>
              <a:rPr lang="ru-RU" sz="1600" dirty="0" smtClean="0">
                <a:solidFill>
                  <a:srgbClr val="C00000"/>
                </a:solidFill>
                <a:latin typeface="Times New Roman" pitchFamily="18" charset="0"/>
                <a:cs typeface="Times New Roman" pitchFamily="18" charset="0"/>
              </a:rPr>
              <a:t>; - </a:t>
            </a:r>
            <a:r>
              <a:rPr lang="ru-RU" sz="1600" dirty="0" err="1" smtClean="0">
                <a:solidFill>
                  <a:srgbClr val="C00000"/>
                </a:solidFill>
                <a:latin typeface="Times New Roman" pitchFamily="18" charset="0"/>
                <a:cs typeface="Times New Roman" pitchFamily="18" charset="0"/>
              </a:rPr>
              <a:t>бастапқы қалып</a:t>
            </a:r>
            <a:r>
              <a:rPr lang="ru-RU" sz="1600" dirty="0" smtClean="0">
                <a:solidFill>
                  <a:srgbClr val="C00000"/>
                </a:solidFill>
                <a:latin typeface="Times New Roman" pitchFamily="18" charset="0"/>
                <a:cs typeface="Times New Roman" pitchFamily="18" charset="0"/>
              </a:rPr>
              <a:t>, </a:t>
            </a:r>
            <a:r>
              <a:rPr lang="ru-RU" sz="1600" dirty="0" err="1" smtClean="0">
                <a:solidFill>
                  <a:srgbClr val="C00000"/>
                </a:solidFill>
                <a:latin typeface="Times New Roman" pitchFamily="18" charset="0"/>
                <a:cs typeface="Times New Roman" pitchFamily="18" charset="0"/>
              </a:rPr>
              <a:t>басты</a:t>
            </a:r>
            <a:r>
              <a:rPr lang="ru-RU" sz="1600" dirty="0" smtClean="0">
                <a:solidFill>
                  <a:srgbClr val="C00000"/>
                </a:solidFill>
                <a:latin typeface="Times New Roman" pitchFamily="18" charset="0"/>
                <a:cs typeface="Times New Roman" pitchFamily="18" charset="0"/>
              </a:rPr>
              <a:t> </a:t>
            </a:r>
            <a:r>
              <a:rPr lang="ru-RU" sz="1600" dirty="0" err="1" smtClean="0">
                <a:solidFill>
                  <a:srgbClr val="C00000"/>
                </a:solidFill>
                <a:latin typeface="Times New Roman" pitchFamily="18" charset="0"/>
                <a:cs typeface="Times New Roman" pitchFamily="18" charset="0"/>
              </a:rPr>
              <a:t>оңға солға</a:t>
            </a:r>
            <a:r>
              <a:rPr lang="ru-RU" sz="1600" dirty="0" smtClean="0">
                <a:solidFill>
                  <a:srgbClr val="C00000"/>
                </a:solidFill>
                <a:latin typeface="Times New Roman" pitchFamily="18" charset="0"/>
                <a:cs typeface="Times New Roman" pitchFamily="18" charset="0"/>
              </a:rPr>
              <a:t> </a:t>
            </a:r>
            <a:r>
              <a:rPr lang="kk-KZ" sz="1600" dirty="0" smtClean="0">
                <a:solidFill>
                  <a:srgbClr val="C00000"/>
                </a:solidFill>
                <a:latin typeface="Times New Roman" pitchFamily="18" charset="0"/>
                <a:cs typeface="Times New Roman" pitchFamily="18" charset="0"/>
              </a:rPr>
              <a:t>айналдыру</a:t>
            </a:r>
            <a:r>
              <a:rPr lang="ru-RU" sz="1600" dirty="0" smtClean="0">
                <a:solidFill>
                  <a:srgbClr val="C00000"/>
                </a:solidFill>
                <a:latin typeface="Times New Roman" pitchFamily="18" charset="0"/>
                <a:cs typeface="Times New Roman" pitchFamily="18" charset="0"/>
              </a:rPr>
              <a:t>, </a:t>
            </a:r>
            <a:r>
              <a:rPr lang="ru-RU" sz="1600" dirty="0" err="1" smtClean="0">
                <a:solidFill>
                  <a:srgbClr val="C00000"/>
                </a:solidFill>
                <a:latin typeface="Times New Roman" pitchFamily="18" charset="0"/>
                <a:cs typeface="Times New Roman" pitchFamily="18" charset="0"/>
              </a:rPr>
              <a:t>қол иығымызда </a:t>
            </a:r>
            <a:r>
              <a:rPr lang="ru-RU" sz="1600" dirty="0" smtClean="0">
                <a:solidFill>
                  <a:srgbClr val="C00000"/>
                </a:solidFill>
                <a:latin typeface="Times New Roman" pitchFamily="18" charset="0"/>
                <a:cs typeface="Times New Roman" pitchFamily="18" charset="0"/>
              </a:rPr>
              <a:t>1-2 </a:t>
            </a:r>
            <a:r>
              <a:rPr lang="ru-RU" sz="1600" dirty="0" err="1" smtClean="0">
                <a:solidFill>
                  <a:srgbClr val="C00000"/>
                </a:solidFill>
                <a:latin typeface="Times New Roman" pitchFamily="18" charset="0"/>
                <a:cs typeface="Times New Roman" pitchFamily="18" charset="0"/>
              </a:rPr>
              <a:t>алға</a:t>
            </a:r>
            <a:r>
              <a:rPr lang="ru-RU" sz="1600" dirty="0" smtClean="0">
                <a:solidFill>
                  <a:srgbClr val="C00000"/>
                </a:solidFill>
                <a:latin typeface="Times New Roman" pitchFamily="18" charset="0"/>
                <a:cs typeface="Times New Roman" pitchFamily="18" charset="0"/>
              </a:rPr>
              <a:t>, 3-4 </a:t>
            </a:r>
            <a:r>
              <a:rPr lang="ru-RU" sz="1600" dirty="0" err="1" smtClean="0">
                <a:solidFill>
                  <a:srgbClr val="C00000"/>
                </a:solidFill>
                <a:latin typeface="Times New Roman" pitchFamily="18" charset="0"/>
                <a:cs typeface="Times New Roman" pitchFamily="18" charset="0"/>
              </a:rPr>
              <a:t>артқа</a:t>
            </a:r>
            <a:r>
              <a:rPr lang="ru-RU" sz="1600" dirty="0" smtClean="0">
                <a:solidFill>
                  <a:srgbClr val="C00000"/>
                </a:solidFill>
                <a:latin typeface="Times New Roman" pitchFamily="18" charset="0"/>
                <a:cs typeface="Times New Roman" pitchFamily="18" charset="0"/>
              </a:rPr>
              <a:t> </a:t>
            </a:r>
            <a:r>
              <a:rPr lang="kk-KZ" sz="1600" dirty="0" smtClean="0">
                <a:solidFill>
                  <a:srgbClr val="C00000"/>
                </a:solidFill>
                <a:latin typeface="Times New Roman" pitchFamily="18" charset="0"/>
                <a:cs typeface="Times New Roman" pitchFamily="18" charset="0"/>
              </a:rPr>
              <a:t>айналдыру</a:t>
            </a:r>
            <a:r>
              <a:rPr lang="ru-RU" sz="1600" dirty="0" smtClean="0">
                <a:solidFill>
                  <a:srgbClr val="C00000"/>
                </a:solidFill>
                <a:latin typeface="Times New Roman" pitchFamily="18" charset="0"/>
                <a:cs typeface="Times New Roman" pitchFamily="18" charset="0"/>
              </a:rPr>
              <a:t>, </a:t>
            </a:r>
            <a:r>
              <a:rPr lang="ru-RU" sz="1600" dirty="0" err="1" smtClean="0">
                <a:solidFill>
                  <a:srgbClr val="C00000"/>
                </a:solidFill>
                <a:latin typeface="Times New Roman" pitchFamily="18" charset="0"/>
                <a:cs typeface="Times New Roman" pitchFamily="18" charset="0"/>
              </a:rPr>
              <a:t>қолымыз кеудемізде</a:t>
            </a:r>
            <a:r>
              <a:rPr lang="ru-RU" sz="1600" dirty="0" smtClean="0">
                <a:solidFill>
                  <a:srgbClr val="C00000"/>
                </a:solidFill>
                <a:latin typeface="Times New Roman" pitchFamily="18" charset="0"/>
                <a:cs typeface="Times New Roman" pitchFamily="18" charset="0"/>
              </a:rPr>
              <a:t> 1-2, 3-4 </a:t>
            </a:r>
            <a:r>
              <a:rPr lang="ru-RU" sz="1600" dirty="0" err="1" smtClean="0">
                <a:solidFill>
                  <a:srgbClr val="C00000"/>
                </a:solidFill>
                <a:latin typeface="Times New Roman" pitchFamily="18" charset="0"/>
                <a:cs typeface="Times New Roman" pitchFamily="18" charset="0"/>
              </a:rPr>
              <a:t>қозғалту</a:t>
            </a:r>
            <a:r>
              <a:rPr lang="ru-RU" sz="1600" dirty="0" smtClean="0">
                <a:solidFill>
                  <a:srgbClr val="C00000"/>
                </a:solidFill>
                <a:latin typeface="Times New Roman" pitchFamily="18" charset="0"/>
                <a:cs typeface="Times New Roman" pitchFamily="18" charset="0"/>
              </a:rPr>
              <a:t>; </a:t>
            </a:r>
            <a:r>
              <a:rPr lang="ru-RU" sz="1600" dirty="0" err="1" smtClean="0">
                <a:solidFill>
                  <a:srgbClr val="C00000"/>
                </a:solidFill>
                <a:latin typeface="Times New Roman" pitchFamily="18" charset="0"/>
                <a:cs typeface="Times New Roman" pitchFamily="18" charset="0"/>
              </a:rPr>
              <a:t>оң қол жоғары </a:t>
            </a:r>
            <a:r>
              <a:rPr lang="ru-RU" sz="1600" dirty="0" smtClean="0">
                <a:solidFill>
                  <a:srgbClr val="C00000"/>
                </a:solidFill>
                <a:latin typeface="Times New Roman" pitchFamily="18" charset="0"/>
                <a:cs typeface="Times New Roman" pitchFamily="18" charset="0"/>
              </a:rPr>
              <a:t>да </a:t>
            </a:r>
            <a:r>
              <a:rPr lang="ru-RU" sz="1600" dirty="0" err="1" smtClean="0">
                <a:solidFill>
                  <a:srgbClr val="C00000"/>
                </a:solidFill>
                <a:latin typeface="Times New Roman" pitchFamily="18" charset="0"/>
                <a:cs typeface="Times New Roman" pitchFamily="18" charset="0"/>
              </a:rPr>
              <a:t>сол</a:t>
            </a:r>
            <a:r>
              <a:rPr lang="ru-RU" sz="1600" dirty="0" smtClean="0">
                <a:solidFill>
                  <a:srgbClr val="C00000"/>
                </a:solidFill>
                <a:latin typeface="Times New Roman" pitchFamily="18" charset="0"/>
                <a:cs typeface="Times New Roman" pitchFamily="18" charset="0"/>
              </a:rPr>
              <a:t> </a:t>
            </a:r>
            <a:r>
              <a:rPr lang="ru-RU" sz="1600" dirty="0" err="1" smtClean="0">
                <a:solidFill>
                  <a:srgbClr val="C00000"/>
                </a:solidFill>
                <a:latin typeface="Times New Roman" pitchFamily="18" charset="0"/>
                <a:cs typeface="Times New Roman" pitchFamily="18" charset="0"/>
              </a:rPr>
              <a:t>қол белде</a:t>
            </a:r>
            <a:r>
              <a:rPr lang="ru-RU" sz="1600" dirty="0" smtClean="0">
                <a:solidFill>
                  <a:srgbClr val="C00000"/>
                </a:solidFill>
                <a:latin typeface="Times New Roman" pitchFamily="18" charset="0"/>
                <a:cs typeface="Times New Roman" pitchFamily="18" charset="0"/>
              </a:rPr>
              <a:t> </a:t>
            </a:r>
            <a:r>
              <a:rPr lang="ru-RU" sz="1600" dirty="0" err="1" smtClean="0">
                <a:solidFill>
                  <a:srgbClr val="C00000"/>
                </a:solidFill>
                <a:latin typeface="Times New Roman" pitchFamily="18" charset="0"/>
                <a:cs typeface="Times New Roman" pitchFamily="18" charset="0"/>
              </a:rPr>
              <a:t>оңға-солға жантайу</a:t>
            </a:r>
            <a:r>
              <a:rPr lang="ru-RU" sz="1600" dirty="0" smtClean="0">
                <a:solidFill>
                  <a:srgbClr val="C00000"/>
                </a:solidFill>
                <a:latin typeface="Times New Roman" pitchFamily="18" charset="0"/>
                <a:cs typeface="Times New Roman" pitchFamily="18" charset="0"/>
              </a:rPr>
              <a:t>,</a:t>
            </a:r>
            <a:r>
              <a:rPr lang="kk-KZ" sz="1600" dirty="0" smtClean="0">
                <a:solidFill>
                  <a:srgbClr val="C00000"/>
                </a:solidFill>
                <a:latin typeface="Times New Roman" pitchFamily="18" charset="0"/>
                <a:cs typeface="Times New Roman" pitchFamily="18" charset="0"/>
              </a:rPr>
              <a:t>бір орында секіру;оңи аяққа 10рет,сол аяққа 10 рет,қос аяққа 10рет.Бір қатар сапқа тұру</a:t>
            </a:r>
            <a:endParaRPr lang="ru-RU" sz="1600" dirty="0">
              <a:solidFill>
                <a:srgbClr val="C00000"/>
              </a:solidFill>
              <a:latin typeface="Times New Roman" pitchFamily="18" charset="0"/>
              <a:cs typeface="Times New Roman" pitchFamily="18" charset="0"/>
            </a:endParaRPr>
          </a:p>
        </p:txBody>
      </p:sp>
      <p:sp>
        <p:nvSpPr>
          <p:cNvPr id="20" name="Выноска со стрелкой вниз 19"/>
          <p:cNvSpPr/>
          <p:nvPr/>
        </p:nvSpPr>
        <p:spPr>
          <a:xfrm>
            <a:off x="3275856" y="44624"/>
            <a:ext cx="1656184" cy="648072"/>
          </a:xfrm>
          <a:prstGeom prst="downArrowCallou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b="1" dirty="0" smtClean="0">
                <a:solidFill>
                  <a:srgbClr val="C00000"/>
                </a:solidFill>
              </a:rPr>
              <a:t>БАСЫ</a:t>
            </a:r>
            <a:endParaRPr lang="ru-RU" b="1" dirty="0">
              <a:solidFill>
                <a:srgbClr val="C00000"/>
              </a:solidFill>
            </a:endParaRPr>
          </a:p>
        </p:txBody>
      </p:sp>
    </p:spTree>
    <p:extLst>
      <p:ext uri="{BB962C8B-B14F-4D97-AF65-F5344CB8AC3E}">
        <p14:creationId xmlns:p14="http://schemas.microsoft.com/office/powerpoint/2010/main" xmlns="" val="411636137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 name="Рисунок 16" descr="56190127.jpg"/>
          <p:cNvPicPr>
            <a:picLocks noChangeAspect="1"/>
          </p:cNvPicPr>
          <p:nvPr/>
        </p:nvPicPr>
        <p:blipFill>
          <a:blip r:embed="rId2" cstate="print"/>
          <a:stretch>
            <a:fillRect/>
          </a:stretch>
        </p:blipFill>
        <p:spPr>
          <a:xfrm>
            <a:off x="0" y="0"/>
            <a:ext cx="9144000" cy="6856971"/>
          </a:xfrm>
          <a:prstGeom prst="rect">
            <a:avLst/>
          </a:prstGeom>
        </p:spPr>
      </p:pic>
      <p:sp>
        <p:nvSpPr>
          <p:cNvPr id="5" name="Rectangle 6"/>
          <p:cNvSpPr>
            <a:spLocks noChangeArrowheads="1"/>
          </p:cNvSpPr>
          <p:nvPr/>
        </p:nvSpPr>
        <p:spPr bwMode="auto">
          <a:xfrm>
            <a:off x="3" y="2318951"/>
            <a:ext cx="184731" cy="36933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ru-RU" altLang="ru-RU" sz="1800" b="0" i="0" u="none" strike="noStrike" cap="none" normalizeH="0" baseline="0" smtClean="0">
              <a:ln>
                <a:noFill/>
              </a:ln>
              <a:solidFill>
                <a:schemeClr val="tx1"/>
              </a:solidFill>
              <a:effectLst/>
              <a:latin typeface="Arial" pitchFamily="34" charset="0"/>
              <a:cs typeface="Arial" pitchFamily="34" charset="0"/>
            </a:endParaRPr>
          </a:p>
        </p:txBody>
      </p:sp>
      <p:sp>
        <p:nvSpPr>
          <p:cNvPr id="19" name="Выноска со стрелкой вниз 18"/>
          <p:cNvSpPr/>
          <p:nvPr/>
        </p:nvSpPr>
        <p:spPr>
          <a:xfrm>
            <a:off x="3563888" y="620688"/>
            <a:ext cx="2224588" cy="476672"/>
          </a:xfrm>
          <a:prstGeom prst="downArrowCallou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b="1" dirty="0" smtClean="0">
                <a:ln w="0"/>
                <a:solidFill>
                  <a:srgbClr val="C00000"/>
                </a:solidFill>
                <a:effectLst>
                  <a:reflection blurRad="6350" stA="53000" endA="300" endPos="35500" dir="5400000" sy="-90000" algn="bl" rotWithShape="0"/>
                </a:effectLst>
                <a:latin typeface="Times New Roman" panose="02020603050405020304" pitchFamily="18" charset="0"/>
                <a:cs typeface="Times New Roman" panose="02020603050405020304" pitchFamily="18" charset="0"/>
              </a:rPr>
              <a:t>ОРТАСЫ</a:t>
            </a:r>
            <a:endParaRPr lang="ru-RU" b="1" dirty="0">
              <a:ln w="0"/>
              <a:solidFill>
                <a:srgbClr val="C00000"/>
              </a:solidFill>
              <a:effectLst>
                <a:reflection blurRad="6350" stA="53000" endA="300" endPos="35500" dir="5400000" sy="-90000" algn="bl" rotWithShape="0"/>
              </a:effectLst>
              <a:latin typeface="Times New Roman" panose="02020603050405020304" pitchFamily="18" charset="0"/>
              <a:cs typeface="Times New Roman" panose="02020603050405020304" pitchFamily="18" charset="0"/>
            </a:endParaRPr>
          </a:p>
        </p:txBody>
      </p:sp>
      <p:sp>
        <p:nvSpPr>
          <p:cNvPr id="21" name="Прямоугольник 20"/>
          <p:cNvSpPr/>
          <p:nvPr/>
        </p:nvSpPr>
        <p:spPr>
          <a:xfrm>
            <a:off x="827584" y="296652"/>
            <a:ext cx="7680853" cy="7201972"/>
          </a:xfrm>
          <a:prstGeom prst="rect">
            <a:avLst/>
          </a:prstGeom>
        </p:spPr>
        <p:txBody>
          <a:bodyPr wrap="square">
            <a:spAutoFit/>
          </a:bodyPr>
          <a:lstStyle/>
          <a:p>
            <a:endParaRPr lang="kk-KZ" b="1" dirty="0" smtClean="0">
              <a:solidFill>
                <a:srgbClr val="0070C0"/>
              </a:solidFill>
              <a:latin typeface="Times New Roman" pitchFamily="18" charset="0"/>
              <a:cs typeface="Times New Roman" pitchFamily="18" charset="0"/>
            </a:endParaRPr>
          </a:p>
          <a:p>
            <a:pPr algn="ctr"/>
            <a:endParaRPr lang="kk-KZ" b="1" dirty="0" smtClean="0">
              <a:solidFill>
                <a:srgbClr val="0070C0"/>
              </a:solidFill>
              <a:latin typeface="Times New Roman" pitchFamily="18" charset="0"/>
              <a:cs typeface="Times New Roman" pitchFamily="18" charset="0"/>
            </a:endParaRPr>
          </a:p>
          <a:p>
            <a:pPr algn="ctr"/>
            <a:endParaRPr lang="kk-KZ" sz="2000" b="1" dirty="0" smtClean="0">
              <a:solidFill>
                <a:srgbClr val="C00000"/>
              </a:solidFill>
              <a:latin typeface="Times New Roman" pitchFamily="18" charset="0"/>
              <a:cs typeface="Times New Roman" pitchFamily="18" charset="0"/>
            </a:endParaRPr>
          </a:p>
          <a:p>
            <a:pPr algn="ctr"/>
            <a:r>
              <a:rPr lang="kk-KZ" sz="2000" b="1" dirty="0" smtClean="0">
                <a:solidFill>
                  <a:srgbClr val="C00000"/>
                </a:solidFill>
                <a:latin typeface="Times New Roman" pitchFamily="18" charset="0"/>
                <a:cs typeface="Times New Roman" pitchFamily="18" charset="0"/>
              </a:rPr>
              <a:t>Мұғалім </a:t>
            </a:r>
            <a:r>
              <a:rPr lang="kk-KZ" sz="2000" b="1" dirty="0" smtClean="0">
                <a:solidFill>
                  <a:srgbClr val="C00000"/>
                </a:solidFill>
                <a:latin typeface="Times New Roman" pitchFamily="18" charset="0"/>
                <a:cs typeface="Times New Roman" pitchFamily="18" charset="0"/>
              </a:rPr>
              <a:t>түсіндірмесі:</a:t>
            </a:r>
            <a:endParaRPr lang="ru-RU" sz="2000" b="1" dirty="0" smtClean="0">
              <a:solidFill>
                <a:srgbClr val="C00000"/>
              </a:solidFill>
              <a:latin typeface="Times New Roman" pitchFamily="18" charset="0"/>
              <a:cs typeface="Times New Roman" pitchFamily="18" charset="0"/>
            </a:endParaRPr>
          </a:p>
          <a:p>
            <a:r>
              <a:rPr lang="kk-KZ" dirty="0" smtClean="0">
                <a:solidFill>
                  <a:srgbClr val="0070C0"/>
                </a:solidFill>
                <a:latin typeface="Times New Roman" pitchFamily="18" charset="0"/>
                <a:cs typeface="Times New Roman" pitchFamily="18" charset="0"/>
              </a:rPr>
              <a:t>Оқушылар деңгейлерімен қажеттіліктерін ескеріп,саралап ұсынамын</a:t>
            </a:r>
            <a:endParaRPr lang="ru-RU" dirty="0" smtClean="0">
              <a:solidFill>
                <a:srgbClr val="0070C0"/>
              </a:solidFill>
              <a:latin typeface="Times New Roman" pitchFamily="18" charset="0"/>
              <a:cs typeface="Times New Roman" pitchFamily="18" charset="0"/>
            </a:endParaRPr>
          </a:p>
          <a:p>
            <a:r>
              <a:rPr lang="kk-KZ" b="1" dirty="0" smtClean="0">
                <a:solidFill>
                  <a:srgbClr val="0070C0"/>
                </a:solidFill>
                <a:latin typeface="Times New Roman" pitchFamily="18" charset="0"/>
                <a:cs typeface="Times New Roman" pitchFamily="18" charset="0"/>
              </a:rPr>
              <a:t>1-тапсырма.</a:t>
            </a:r>
            <a:r>
              <a:rPr lang="kk-KZ" dirty="0" smtClean="0">
                <a:solidFill>
                  <a:srgbClr val="0070C0"/>
                </a:solidFill>
                <a:latin typeface="Times New Roman" pitchFamily="18" charset="0"/>
                <a:cs typeface="Times New Roman" pitchFamily="18" charset="0"/>
              </a:rPr>
              <a:t> Тапсырма «Тізбектелген» белсенді әдісі арқылы жүзеге асады.</a:t>
            </a:r>
            <a:endParaRPr lang="ru-RU" dirty="0" smtClean="0">
              <a:solidFill>
                <a:srgbClr val="0070C0"/>
              </a:solidFill>
              <a:latin typeface="Times New Roman" pitchFamily="18" charset="0"/>
              <a:cs typeface="Times New Roman" pitchFamily="18" charset="0"/>
            </a:endParaRPr>
          </a:p>
          <a:p>
            <a:r>
              <a:rPr lang="kk-KZ" dirty="0" smtClean="0">
                <a:solidFill>
                  <a:srgbClr val="0070C0"/>
                </a:solidFill>
                <a:latin typeface="Times New Roman" pitchFamily="18" charset="0"/>
                <a:cs typeface="Times New Roman" pitchFamily="18" charset="0"/>
              </a:rPr>
              <a:t>Волейбол ойынын өз ережесімен ойнаңыз. Допты ойынға қосу, шабуыл жасау және қорғаныста ойнау әдістерін жетілдіруді көрсетіңіз.</a:t>
            </a:r>
            <a:endParaRPr lang="ru-RU" dirty="0" smtClean="0">
              <a:solidFill>
                <a:srgbClr val="0070C0"/>
              </a:solidFill>
              <a:latin typeface="Times New Roman" pitchFamily="18" charset="0"/>
              <a:cs typeface="Times New Roman" pitchFamily="18" charset="0"/>
            </a:endParaRPr>
          </a:p>
          <a:p>
            <a:pPr algn="just"/>
            <a:endParaRPr lang="kk-KZ" b="1" dirty="0" smtClean="0">
              <a:solidFill>
                <a:schemeClr val="tx2">
                  <a:lumMod val="50000"/>
                </a:schemeClr>
              </a:solidFill>
              <a:latin typeface="Times New Roman" panose="02020603050405020304" pitchFamily="18" charset="0"/>
              <a:cs typeface="Times New Roman" panose="02020603050405020304" pitchFamily="18" charset="0"/>
            </a:endParaRPr>
          </a:p>
          <a:p>
            <a:pPr algn="just"/>
            <a:endParaRPr lang="kk-KZ" sz="1000" b="1" dirty="0">
              <a:latin typeface="Times New Roman" panose="02020603050405020304" pitchFamily="18" charset="0"/>
              <a:cs typeface="Times New Roman" panose="02020603050405020304" pitchFamily="18" charset="0"/>
            </a:endParaRPr>
          </a:p>
          <a:p>
            <a:pPr algn="just"/>
            <a:endParaRPr lang="kk-KZ" sz="1000" b="1" dirty="0" smtClean="0">
              <a:latin typeface="Times New Roman" panose="02020603050405020304" pitchFamily="18" charset="0"/>
              <a:cs typeface="Times New Roman" panose="02020603050405020304" pitchFamily="18" charset="0"/>
            </a:endParaRPr>
          </a:p>
          <a:p>
            <a:pPr algn="just"/>
            <a:endParaRPr lang="kk-KZ" sz="1000" b="1" dirty="0">
              <a:latin typeface="Times New Roman" panose="02020603050405020304" pitchFamily="18" charset="0"/>
              <a:cs typeface="Times New Roman" panose="02020603050405020304" pitchFamily="18" charset="0"/>
            </a:endParaRPr>
          </a:p>
          <a:p>
            <a:pPr algn="just"/>
            <a:endParaRPr lang="kk-KZ" sz="1000" b="1" dirty="0" smtClean="0">
              <a:latin typeface="Times New Roman" panose="02020603050405020304" pitchFamily="18" charset="0"/>
              <a:cs typeface="Times New Roman" panose="02020603050405020304" pitchFamily="18" charset="0"/>
            </a:endParaRPr>
          </a:p>
          <a:p>
            <a:pPr algn="just"/>
            <a:endParaRPr lang="kk-KZ" sz="1000" b="1" dirty="0">
              <a:latin typeface="Times New Roman" panose="02020603050405020304" pitchFamily="18" charset="0"/>
              <a:cs typeface="Times New Roman" panose="02020603050405020304" pitchFamily="18" charset="0"/>
            </a:endParaRPr>
          </a:p>
          <a:p>
            <a:pPr algn="just"/>
            <a:endParaRPr lang="kk-KZ" sz="1000" b="1" dirty="0" smtClean="0">
              <a:latin typeface="Times New Roman" panose="02020603050405020304" pitchFamily="18" charset="0"/>
              <a:cs typeface="Times New Roman" panose="02020603050405020304" pitchFamily="18" charset="0"/>
            </a:endParaRPr>
          </a:p>
          <a:p>
            <a:pPr algn="just"/>
            <a:endParaRPr lang="kk-KZ" sz="1000" b="1" dirty="0">
              <a:latin typeface="Times New Roman" panose="02020603050405020304" pitchFamily="18" charset="0"/>
              <a:cs typeface="Times New Roman" panose="02020603050405020304" pitchFamily="18" charset="0"/>
            </a:endParaRPr>
          </a:p>
          <a:p>
            <a:pPr algn="just"/>
            <a:endParaRPr lang="kk-KZ" sz="1000" b="1" dirty="0" smtClean="0">
              <a:latin typeface="Times New Roman" panose="02020603050405020304" pitchFamily="18" charset="0"/>
              <a:cs typeface="Times New Roman" panose="02020603050405020304" pitchFamily="18" charset="0"/>
            </a:endParaRPr>
          </a:p>
          <a:p>
            <a:pPr algn="just"/>
            <a:endParaRPr lang="kk-KZ" sz="1000" b="1" dirty="0">
              <a:latin typeface="Times New Roman" panose="02020603050405020304" pitchFamily="18" charset="0"/>
              <a:cs typeface="Times New Roman" panose="02020603050405020304" pitchFamily="18" charset="0"/>
            </a:endParaRPr>
          </a:p>
          <a:p>
            <a:pPr algn="just"/>
            <a:endParaRPr lang="kk-KZ" sz="1000" b="1" dirty="0" smtClean="0">
              <a:latin typeface="Times New Roman" panose="02020603050405020304" pitchFamily="18" charset="0"/>
              <a:cs typeface="Times New Roman" panose="02020603050405020304" pitchFamily="18" charset="0"/>
            </a:endParaRPr>
          </a:p>
          <a:p>
            <a:pPr algn="just"/>
            <a:endParaRPr lang="kk-KZ" sz="1000" b="1" dirty="0">
              <a:latin typeface="Times New Roman" panose="02020603050405020304" pitchFamily="18" charset="0"/>
              <a:cs typeface="Times New Roman" panose="02020603050405020304" pitchFamily="18" charset="0"/>
            </a:endParaRPr>
          </a:p>
          <a:p>
            <a:pPr algn="just"/>
            <a:endParaRPr lang="kk-KZ" sz="1000" b="1" dirty="0" smtClean="0">
              <a:latin typeface="Times New Roman" panose="02020603050405020304" pitchFamily="18" charset="0"/>
              <a:cs typeface="Times New Roman" panose="02020603050405020304" pitchFamily="18" charset="0"/>
            </a:endParaRPr>
          </a:p>
          <a:p>
            <a:pPr algn="just"/>
            <a:endParaRPr lang="kk-KZ" sz="1000" b="1" dirty="0">
              <a:latin typeface="Times New Roman" panose="02020603050405020304" pitchFamily="18" charset="0"/>
              <a:cs typeface="Times New Roman" panose="02020603050405020304" pitchFamily="18" charset="0"/>
            </a:endParaRPr>
          </a:p>
          <a:p>
            <a:pPr algn="just"/>
            <a:endParaRPr lang="kk-KZ" sz="1000" b="1" dirty="0" smtClean="0">
              <a:latin typeface="Times New Roman" panose="02020603050405020304" pitchFamily="18" charset="0"/>
              <a:cs typeface="Times New Roman" panose="02020603050405020304" pitchFamily="18" charset="0"/>
            </a:endParaRPr>
          </a:p>
          <a:p>
            <a:pPr algn="just"/>
            <a:endParaRPr lang="kk-KZ" sz="1000" b="1" dirty="0">
              <a:latin typeface="Times New Roman" panose="02020603050405020304" pitchFamily="18" charset="0"/>
              <a:cs typeface="Times New Roman" panose="02020603050405020304" pitchFamily="18" charset="0"/>
            </a:endParaRPr>
          </a:p>
          <a:p>
            <a:pPr algn="just"/>
            <a:endParaRPr lang="kk-KZ" sz="1000" b="1" dirty="0" smtClean="0">
              <a:latin typeface="Times New Roman" panose="02020603050405020304" pitchFamily="18" charset="0"/>
              <a:cs typeface="Times New Roman" panose="02020603050405020304" pitchFamily="18" charset="0"/>
            </a:endParaRPr>
          </a:p>
          <a:p>
            <a:pPr algn="just"/>
            <a:endParaRPr lang="kk-KZ" sz="1000" b="1" dirty="0">
              <a:latin typeface="Times New Roman" panose="02020603050405020304" pitchFamily="18" charset="0"/>
              <a:cs typeface="Times New Roman" panose="02020603050405020304" pitchFamily="18" charset="0"/>
            </a:endParaRPr>
          </a:p>
          <a:p>
            <a:pPr algn="just"/>
            <a:endParaRPr lang="kk-KZ" sz="1000" b="1" dirty="0" smtClean="0">
              <a:latin typeface="Times New Roman" panose="02020603050405020304" pitchFamily="18" charset="0"/>
              <a:cs typeface="Times New Roman" panose="02020603050405020304" pitchFamily="18" charset="0"/>
            </a:endParaRPr>
          </a:p>
          <a:p>
            <a:pPr algn="just"/>
            <a:endParaRPr lang="kk-KZ" sz="1000" b="1" dirty="0" smtClean="0">
              <a:latin typeface="Times New Roman" panose="02020603050405020304" pitchFamily="18" charset="0"/>
              <a:cs typeface="Times New Roman" panose="02020603050405020304" pitchFamily="18" charset="0"/>
            </a:endParaRPr>
          </a:p>
          <a:p>
            <a:pPr algn="just"/>
            <a:endParaRPr lang="kk-KZ" sz="1000" b="1" dirty="0" smtClean="0">
              <a:latin typeface="Times New Roman" panose="02020603050405020304" pitchFamily="18" charset="0"/>
              <a:cs typeface="Times New Roman" panose="02020603050405020304" pitchFamily="18" charset="0"/>
            </a:endParaRPr>
          </a:p>
          <a:p>
            <a:pPr algn="just"/>
            <a:endParaRPr lang="kk-KZ" sz="1000" b="1" dirty="0" smtClean="0">
              <a:latin typeface="Times New Roman" panose="02020603050405020304" pitchFamily="18" charset="0"/>
              <a:cs typeface="Times New Roman" panose="02020603050405020304" pitchFamily="18" charset="0"/>
            </a:endParaRPr>
          </a:p>
          <a:p>
            <a:pPr algn="just"/>
            <a:endParaRPr lang="kk-KZ" sz="1000" b="1" dirty="0" smtClean="0">
              <a:latin typeface="Times New Roman" panose="02020603050405020304" pitchFamily="18" charset="0"/>
              <a:cs typeface="Times New Roman" panose="02020603050405020304" pitchFamily="18" charset="0"/>
            </a:endParaRPr>
          </a:p>
          <a:p>
            <a:pPr algn="just"/>
            <a:endParaRPr lang="kk-KZ" sz="1000" b="1" dirty="0" smtClean="0">
              <a:latin typeface="Times New Roman" panose="02020603050405020304" pitchFamily="18" charset="0"/>
              <a:cs typeface="Times New Roman" panose="02020603050405020304" pitchFamily="18" charset="0"/>
            </a:endParaRPr>
          </a:p>
          <a:p>
            <a:pPr algn="just"/>
            <a:endParaRPr lang="kk-KZ" sz="1000" b="1" dirty="0" smtClean="0">
              <a:latin typeface="Times New Roman" panose="02020603050405020304" pitchFamily="18" charset="0"/>
              <a:cs typeface="Times New Roman" panose="02020603050405020304" pitchFamily="18" charset="0"/>
            </a:endParaRPr>
          </a:p>
          <a:p>
            <a:pPr algn="just"/>
            <a:endParaRPr lang="kk-KZ" sz="1000" b="1" dirty="0" smtClean="0">
              <a:latin typeface="Times New Roman" panose="02020603050405020304" pitchFamily="18" charset="0"/>
              <a:cs typeface="Times New Roman" panose="02020603050405020304" pitchFamily="18" charset="0"/>
            </a:endParaRPr>
          </a:p>
          <a:p>
            <a:pPr algn="just"/>
            <a:endParaRPr lang="kk-KZ" sz="1000" b="1" dirty="0" smtClean="0">
              <a:latin typeface="Times New Roman" panose="02020603050405020304" pitchFamily="18" charset="0"/>
              <a:cs typeface="Times New Roman" panose="02020603050405020304" pitchFamily="18" charset="0"/>
            </a:endParaRPr>
          </a:p>
          <a:p>
            <a:pPr algn="just"/>
            <a:endParaRPr lang="kk-KZ" sz="1000" b="1" dirty="0" smtClean="0">
              <a:latin typeface="Times New Roman" panose="02020603050405020304" pitchFamily="18" charset="0"/>
              <a:cs typeface="Times New Roman" panose="02020603050405020304" pitchFamily="18" charset="0"/>
            </a:endParaRPr>
          </a:p>
          <a:p>
            <a:pPr algn="just"/>
            <a:endParaRPr lang="kk-KZ" sz="1000" b="1" dirty="0" smtClean="0">
              <a:latin typeface="Times New Roman" panose="02020603050405020304" pitchFamily="18" charset="0"/>
              <a:cs typeface="Times New Roman" panose="02020603050405020304" pitchFamily="18" charset="0"/>
            </a:endParaRPr>
          </a:p>
          <a:p>
            <a:pPr algn="just"/>
            <a:endParaRPr lang="ru-RU" sz="1000" dirty="0" smtClean="0">
              <a:latin typeface="Times New Roman" panose="02020603050405020304" pitchFamily="18" charset="0"/>
              <a:cs typeface="Times New Roman" panose="02020603050405020304" pitchFamily="18" charset="0"/>
            </a:endParaRPr>
          </a:p>
          <a:p>
            <a:pPr algn="just"/>
            <a:endParaRPr lang="kk-KZ" sz="1000" b="1" dirty="0" smtClean="0">
              <a:latin typeface="Times New Roman" panose="02020603050405020304" pitchFamily="18" charset="0"/>
              <a:cs typeface="Times New Roman" panose="02020603050405020304" pitchFamily="18" charset="0"/>
            </a:endParaRPr>
          </a:p>
        </p:txBody>
      </p:sp>
      <p:pic>
        <p:nvPicPr>
          <p:cNvPr id="11" name="Рисунок 10" descr="images65INSDCU.jpg"/>
          <p:cNvPicPr>
            <a:picLocks noChangeAspect="1"/>
          </p:cNvPicPr>
          <p:nvPr/>
        </p:nvPicPr>
        <p:blipFill>
          <a:blip r:embed="rId3" cstate="print"/>
          <a:stretch>
            <a:fillRect/>
          </a:stretch>
        </p:blipFill>
        <p:spPr>
          <a:xfrm>
            <a:off x="1547664" y="2636912"/>
            <a:ext cx="3096344" cy="1606679"/>
          </a:xfrm>
          <a:prstGeom prst="rect">
            <a:avLst/>
          </a:prstGeom>
        </p:spPr>
      </p:pic>
      <p:pic>
        <p:nvPicPr>
          <p:cNvPr id="14" name="Рисунок 13" descr="imagesYP8PCGEA.png"/>
          <p:cNvPicPr>
            <a:picLocks noChangeAspect="1"/>
          </p:cNvPicPr>
          <p:nvPr/>
        </p:nvPicPr>
        <p:blipFill>
          <a:blip r:embed="rId4" cstate="print"/>
          <a:stretch>
            <a:fillRect/>
          </a:stretch>
        </p:blipFill>
        <p:spPr>
          <a:xfrm>
            <a:off x="4644008" y="2636912"/>
            <a:ext cx="3024336" cy="1656184"/>
          </a:xfrm>
          <a:prstGeom prst="rect">
            <a:avLst/>
          </a:prstGeom>
        </p:spPr>
      </p:pic>
      <p:sp>
        <p:nvSpPr>
          <p:cNvPr id="4097" name="Rectangle 1"/>
          <p:cNvSpPr>
            <a:spLocks noChangeArrowheads="1"/>
          </p:cNvSpPr>
          <p:nvPr/>
        </p:nvSpPr>
        <p:spPr bwMode="auto">
          <a:xfrm>
            <a:off x="971600" y="3999547"/>
            <a:ext cx="7680853" cy="212365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kk-KZ" sz="2400" b="1" i="0" u="none" strike="noStrike" cap="none" normalizeH="0" baseline="0" dirty="0" smtClean="0">
              <a:ln>
                <a:noFill/>
              </a:ln>
              <a:solidFill>
                <a:srgbClr val="002060"/>
              </a:solidFill>
              <a:effectLst/>
              <a:latin typeface="Times New Roman" pitchFamily="18" charset="0"/>
              <a:ea typeface="Times New Roman" pitchFamily="18" charset="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kk-KZ" b="1" i="0" u="none" strike="noStrike" cap="none" normalizeH="0" baseline="0" dirty="0" smtClean="0">
                <a:ln>
                  <a:noFill/>
                </a:ln>
                <a:solidFill>
                  <a:srgbClr val="C00000"/>
                </a:solidFill>
                <a:effectLst/>
                <a:latin typeface="Times New Roman" pitchFamily="18" charset="0"/>
                <a:ea typeface="Times New Roman" pitchFamily="18" charset="0"/>
                <a:cs typeface="Times New Roman" pitchFamily="18" charset="0"/>
              </a:rPr>
              <a:t>Дескриптор:</a:t>
            </a:r>
            <a:endParaRPr kumimoji="0" lang="ru-RU" b="1" i="0" u="none" strike="noStrike" cap="none" normalizeH="0" baseline="0" dirty="0" smtClean="0">
              <a:ln>
                <a:noFill/>
              </a:ln>
              <a:solidFill>
                <a:srgbClr val="C00000"/>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kk-KZ" b="0" i="0" u="none" strike="noStrike" cap="none" normalizeH="0" baseline="0" dirty="0" smtClean="0">
                <a:ln>
                  <a:noFill/>
                </a:ln>
                <a:solidFill>
                  <a:srgbClr val="0070C0"/>
                </a:solidFill>
                <a:effectLst/>
                <a:latin typeface="Times New Roman" pitchFamily="18" charset="0"/>
                <a:ea typeface="Times New Roman" pitchFamily="18" charset="0"/>
                <a:cs typeface="Times New Roman" pitchFamily="18" charset="0"/>
              </a:rPr>
              <a:t>*</a:t>
            </a:r>
            <a:r>
              <a:rPr kumimoji="0" lang="kk-KZ" b="0" i="0" u="none" strike="noStrike" cap="none" normalizeH="0" baseline="0" dirty="0" smtClean="0">
                <a:ln>
                  <a:noFill/>
                </a:ln>
                <a:solidFill>
                  <a:srgbClr val="0070C0"/>
                </a:solidFill>
                <a:effectLst/>
                <a:latin typeface="Times New Roman" pitchFamily="18" charset="0"/>
                <a:ea typeface="Times New Roman" pitchFamily="18" charset="0"/>
                <a:cs typeface="Times New Roman" pitchFamily="18" charset="0"/>
              </a:rPr>
              <a:t>волейбол ойнауда ережені сақтайды;</a:t>
            </a:r>
            <a:endParaRPr kumimoji="0" lang="ru-RU" b="0" i="0" u="none" strike="noStrike" cap="none" normalizeH="0" baseline="0" dirty="0" smtClean="0">
              <a:ln>
                <a:noFill/>
              </a:ln>
              <a:solidFill>
                <a:srgbClr val="0070C0"/>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kk-KZ" b="0" i="0" u="none" strike="noStrike" cap="none" normalizeH="0" baseline="0" dirty="0" smtClean="0">
                <a:ln>
                  <a:noFill/>
                </a:ln>
                <a:solidFill>
                  <a:srgbClr val="0070C0"/>
                </a:solidFill>
                <a:effectLst/>
                <a:latin typeface="Times New Roman" pitchFamily="18" charset="0"/>
                <a:ea typeface="Times New Roman" pitchFamily="18" charset="0"/>
                <a:cs typeface="Times New Roman" pitchFamily="18" charset="0"/>
              </a:rPr>
              <a:t> </a:t>
            </a:r>
            <a:r>
              <a:rPr kumimoji="0" lang="kk-KZ" b="0" i="0" u="none" strike="noStrike" cap="none" normalizeH="0" baseline="0" dirty="0" smtClean="0">
                <a:ln>
                  <a:noFill/>
                </a:ln>
                <a:solidFill>
                  <a:srgbClr val="0070C0"/>
                </a:solidFill>
                <a:effectLst/>
                <a:latin typeface="Times New Roman" pitchFamily="18" charset="0"/>
                <a:ea typeface="Times New Roman" pitchFamily="18" charset="0"/>
                <a:cs typeface="Times New Roman" pitchFamily="18" charset="0"/>
              </a:rPr>
              <a:t>*</a:t>
            </a:r>
            <a:r>
              <a:rPr kumimoji="0" lang="kk-KZ" b="0" i="0" u="none" strike="noStrike" cap="none" normalizeH="0" baseline="0" dirty="0" smtClean="0">
                <a:ln>
                  <a:noFill/>
                </a:ln>
                <a:solidFill>
                  <a:srgbClr val="0070C0"/>
                </a:solidFill>
                <a:effectLst/>
                <a:latin typeface="Times New Roman" pitchFamily="18" charset="0"/>
                <a:ea typeface="Times New Roman" pitchFamily="18" charset="0"/>
                <a:cs typeface="Times New Roman" pitchFamily="18" charset="0"/>
              </a:rPr>
              <a:t>қозғалыс дағдыларын жетілдіруде іс-әрекеттерді көрсетеді; </a:t>
            </a:r>
            <a:endParaRPr kumimoji="0" lang="ru-RU" b="0" i="0" u="none" strike="noStrike" cap="none" normalizeH="0" baseline="0" dirty="0" smtClean="0">
              <a:ln>
                <a:noFill/>
              </a:ln>
              <a:solidFill>
                <a:srgbClr val="0070C0"/>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kk-KZ" b="0" i="0" u="none" strike="noStrike" cap="none" normalizeH="0" baseline="0" dirty="0" smtClean="0">
                <a:ln>
                  <a:noFill/>
                </a:ln>
                <a:solidFill>
                  <a:srgbClr val="0070C0"/>
                </a:solidFill>
                <a:effectLst/>
                <a:latin typeface="Times New Roman" pitchFamily="18" charset="0"/>
                <a:ea typeface="Times New Roman" pitchFamily="18" charset="0"/>
                <a:cs typeface="Times New Roman" pitchFamily="18" charset="0"/>
              </a:rPr>
              <a:t>*допты ойынға қосады;</a:t>
            </a:r>
            <a:endParaRPr kumimoji="0" lang="ru-RU" b="0" i="0" u="none" strike="noStrike" cap="none" normalizeH="0" baseline="0" dirty="0" smtClean="0">
              <a:ln>
                <a:noFill/>
              </a:ln>
              <a:solidFill>
                <a:srgbClr val="0070C0"/>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kk-KZ" b="0" i="0" u="none" strike="noStrike" cap="none" normalizeH="0" baseline="0" dirty="0" smtClean="0">
                <a:ln>
                  <a:noFill/>
                </a:ln>
                <a:solidFill>
                  <a:srgbClr val="0070C0"/>
                </a:solidFill>
                <a:effectLst/>
                <a:latin typeface="Times New Roman" pitchFamily="18" charset="0"/>
                <a:ea typeface="Times New Roman" pitchFamily="18" charset="0"/>
                <a:cs typeface="Times New Roman" pitchFamily="18" charset="0"/>
              </a:rPr>
              <a:t>* шабуыл жасайды; </a:t>
            </a:r>
            <a:endParaRPr kumimoji="0" lang="ru-RU" b="0" i="0" u="none" strike="noStrike" cap="none" normalizeH="0" baseline="0" dirty="0" smtClean="0">
              <a:ln>
                <a:noFill/>
              </a:ln>
              <a:solidFill>
                <a:srgbClr val="0070C0"/>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kk-KZ" b="0" i="0" u="none" strike="noStrike" cap="none" normalizeH="0" baseline="0" dirty="0" smtClean="0">
                <a:ln>
                  <a:noFill/>
                </a:ln>
                <a:solidFill>
                  <a:srgbClr val="0070C0"/>
                </a:solidFill>
                <a:effectLst/>
                <a:latin typeface="Times New Roman" pitchFamily="18" charset="0"/>
                <a:ea typeface="Times New Roman" pitchFamily="18" charset="0"/>
                <a:cs typeface="Times New Roman" pitchFamily="18" charset="0"/>
              </a:rPr>
              <a:t>* қорғаныста ойнау әдістерін көрсетеді.  </a:t>
            </a:r>
            <a:endParaRPr kumimoji="0" lang="ru-RU" b="0" i="0" u="none" strike="noStrike" cap="none" normalizeH="0" baseline="0" dirty="0" smtClean="0">
              <a:ln>
                <a:noFill/>
              </a:ln>
              <a:solidFill>
                <a:srgbClr val="0070C0"/>
              </a:solidFill>
              <a:effectLst/>
              <a:latin typeface="Times New Roman" pitchFamily="18" charset="0"/>
              <a:cs typeface="Times New Roman" pitchFamily="18" charset="0"/>
            </a:endParaRPr>
          </a:p>
        </p:txBody>
      </p:sp>
    </p:spTree>
    <p:extLst>
      <p:ext uri="{BB962C8B-B14F-4D97-AF65-F5344CB8AC3E}">
        <p14:creationId xmlns:p14="http://schemas.microsoft.com/office/powerpoint/2010/main" xmlns="" val="124253934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Рисунок 10" descr="untitled.png"/>
          <p:cNvPicPr>
            <a:picLocks noChangeAspect="1"/>
          </p:cNvPicPr>
          <p:nvPr/>
        </p:nvPicPr>
        <p:blipFill>
          <a:blip r:embed="rId2" cstate="print"/>
          <a:stretch>
            <a:fillRect/>
          </a:stretch>
        </p:blipFill>
        <p:spPr>
          <a:xfrm>
            <a:off x="0" y="514"/>
            <a:ext cx="9144000" cy="6856971"/>
          </a:xfrm>
          <a:prstGeom prst="rect">
            <a:avLst/>
          </a:prstGeom>
        </p:spPr>
      </p:pic>
      <p:sp>
        <p:nvSpPr>
          <p:cNvPr id="5" name="Rectangle 6"/>
          <p:cNvSpPr>
            <a:spLocks noChangeArrowheads="1"/>
          </p:cNvSpPr>
          <p:nvPr/>
        </p:nvSpPr>
        <p:spPr bwMode="auto">
          <a:xfrm>
            <a:off x="3" y="2318951"/>
            <a:ext cx="184731" cy="36933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ru-RU" altLang="ru-RU" sz="1800" b="0" i="0" u="none" strike="noStrike" cap="none" normalizeH="0" baseline="0" smtClean="0">
              <a:ln>
                <a:noFill/>
              </a:ln>
              <a:solidFill>
                <a:schemeClr val="tx1"/>
              </a:solidFill>
              <a:effectLst/>
              <a:latin typeface="Arial" pitchFamily="34" charset="0"/>
              <a:cs typeface="Arial" pitchFamily="34" charset="0"/>
            </a:endParaRPr>
          </a:p>
        </p:txBody>
      </p:sp>
      <p:sp>
        <p:nvSpPr>
          <p:cNvPr id="19" name="Выноска со стрелкой вниз 18"/>
          <p:cNvSpPr/>
          <p:nvPr/>
        </p:nvSpPr>
        <p:spPr>
          <a:xfrm>
            <a:off x="3419872" y="548680"/>
            <a:ext cx="1840545" cy="504056"/>
          </a:xfrm>
          <a:prstGeom prst="downArrowCallou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2000" b="1" dirty="0" smtClean="0">
                <a:ln w="0"/>
                <a:solidFill>
                  <a:srgbClr val="C00000"/>
                </a:solidFill>
                <a:effectLst>
                  <a:reflection blurRad="6350" stA="53000" endA="300" endPos="35500" dir="5400000" sy="-90000" algn="bl" rotWithShape="0"/>
                </a:effectLst>
                <a:latin typeface="Times New Roman" panose="02020603050405020304" pitchFamily="18" charset="0"/>
                <a:cs typeface="Times New Roman" panose="02020603050405020304" pitchFamily="18" charset="0"/>
              </a:rPr>
              <a:t>ОРТАСЫ</a:t>
            </a:r>
            <a:endParaRPr lang="ru-RU" sz="2000" b="1" dirty="0">
              <a:ln w="0"/>
              <a:solidFill>
                <a:srgbClr val="C00000"/>
              </a:solidFill>
              <a:effectLst>
                <a:reflection blurRad="6350" stA="53000" endA="300" endPos="35500" dir="5400000" sy="-90000" algn="bl" rotWithShape="0"/>
              </a:effectLst>
              <a:latin typeface="Times New Roman" panose="02020603050405020304" pitchFamily="18" charset="0"/>
              <a:cs typeface="Times New Roman" panose="02020603050405020304" pitchFamily="18" charset="0"/>
            </a:endParaRPr>
          </a:p>
        </p:txBody>
      </p:sp>
      <p:sp>
        <p:nvSpPr>
          <p:cNvPr id="21" name="Прямоугольник 20"/>
          <p:cNvSpPr/>
          <p:nvPr/>
        </p:nvSpPr>
        <p:spPr>
          <a:xfrm>
            <a:off x="755576" y="404664"/>
            <a:ext cx="7560840" cy="5632311"/>
          </a:xfrm>
          <a:prstGeom prst="rect">
            <a:avLst/>
          </a:prstGeom>
        </p:spPr>
        <p:txBody>
          <a:bodyPr wrap="square">
            <a:spAutoFit/>
          </a:bodyPr>
          <a:lstStyle/>
          <a:p>
            <a:endParaRPr lang="kk-KZ" sz="1600" b="1" dirty="0" smtClean="0">
              <a:solidFill>
                <a:srgbClr val="0070C0"/>
              </a:solidFill>
              <a:latin typeface="Times New Roman" pitchFamily="18" charset="0"/>
              <a:cs typeface="Times New Roman" pitchFamily="18" charset="0"/>
            </a:endParaRPr>
          </a:p>
          <a:p>
            <a:endParaRPr lang="kk-KZ" sz="1600" b="1" dirty="0" smtClean="0">
              <a:solidFill>
                <a:srgbClr val="0070C0"/>
              </a:solidFill>
              <a:latin typeface="Times New Roman" pitchFamily="18" charset="0"/>
              <a:cs typeface="Times New Roman" pitchFamily="18" charset="0"/>
            </a:endParaRPr>
          </a:p>
          <a:p>
            <a:r>
              <a:rPr lang="kk-KZ" sz="1600" b="1" dirty="0" smtClean="0">
                <a:solidFill>
                  <a:srgbClr val="C00000"/>
                </a:solidFill>
                <a:latin typeface="Times New Roman" pitchFamily="18" charset="0"/>
                <a:cs typeface="Times New Roman" pitchFamily="18" charset="0"/>
              </a:rPr>
              <a:t>2-тапсырма</a:t>
            </a:r>
            <a:r>
              <a:rPr lang="kk-KZ" sz="1600" b="1" dirty="0" smtClean="0">
                <a:solidFill>
                  <a:srgbClr val="C00000"/>
                </a:solidFill>
                <a:latin typeface="Times New Roman" pitchFamily="18" charset="0"/>
                <a:cs typeface="Times New Roman" pitchFamily="18" charset="0"/>
              </a:rPr>
              <a:t>. </a:t>
            </a:r>
          </a:p>
          <a:p>
            <a:r>
              <a:rPr lang="kk-KZ" sz="1600" dirty="0" smtClean="0">
                <a:solidFill>
                  <a:srgbClr val="0070C0"/>
                </a:solidFill>
                <a:latin typeface="Times New Roman" pitchFamily="18" charset="0"/>
                <a:cs typeface="Times New Roman" pitchFamily="18" charset="0"/>
              </a:rPr>
              <a:t>Тапсырма</a:t>
            </a:r>
            <a:r>
              <a:rPr lang="kk-KZ" sz="1600" b="1" dirty="0" smtClean="0">
                <a:solidFill>
                  <a:srgbClr val="0070C0"/>
                </a:solidFill>
                <a:latin typeface="Times New Roman" pitchFamily="18" charset="0"/>
                <a:cs typeface="Times New Roman" pitchFamily="18" charset="0"/>
              </a:rPr>
              <a:t> «Жұптық» </a:t>
            </a:r>
            <a:r>
              <a:rPr lang="kk-KZ" sz="1600" dirty="0" smtClean="0">
                <a:solidFill>
                  <a:srgbClr val="0070C0"/>
                </a:solidFill>
                <a:latin typeface="Times New Roman" pitchFamily="18" charset="0"/>
                <a:cs typeface="Times New Roman" pitchFamily="18" charset="0"/>
              </a:rPr>
              <a:t>әдіс арқылы жүзеге асады.</a:t>
            </a:r>
            <a:endParaRPr lang="ru-RU" sz="1600" dirty="0" smtClean="0">
              <a:solidFill>
                <a:srgbClr val="0070C0"/>
              </a:solidFill>
              <a:latin typeface="Times New Roman" pitchFamily="18" charset="0"/>
              <a:cs typeface="Times New Roman" pitchFamily="18" charset="0"/>
            </a:endParaRPr>
          </a:p>
          <a:p>
            <a:r>
              <a:rPr lang="kk-KZ" sz="1600" dirty="0" smtClean="0">
                <a:solidFill>
                  <a:srgbClr val="0070C0"/>
                </a:solidFill>
                <a:latin typeface="Times New Roman" pitchFamily="18" charset="0"/>
                <a:cs typeface="Times New Roman" pitchFamily="18" charset="0"/>
              </a:rPr>
              <a:t>Допты төменнен қабылдауды меңгеру.</a:t>
            </a:r>
            <a:endParaRPr lang="ru-RU" sz="1600" dirty="0" smtClean="0">
              <a:solidFill>
                <a:srgbClr val="0070C0"/>
              </a:solidFill>
              <a:latin typeface="Times New Roman" pitchFamily="18" charset="0"/>
              <a:cs typeface="Times New Roman" pitchFamily="18" charset="0"/>
            </a:endParaRPr>
          </a:p>
          <a:p>
            <a:r>
              <a:rPr lang="kk-KZ" sz="1600" dirty="0" smtClean="0">
                <a:solidFill>
                  <a:srgbClr val="0070C0"/>
                </a:solidFill>
                <a:latin typeface="Times New Roman" pitchFamily="18" charset="0"/>
                <a:cs typeface="Times New Roman" pitchFamily="18" charset="0"/>
              </a:rPr>
              <a:t>Допты төменнен қабылдау кезіндегі ойыншының тұрысын үйрету,қолды түзу ұстап,тізені бүгіп,оң немесе сол аяқпен жарты адым алға шығу.Екі оқушы бір-біріне қарама-қарсы тұрып,допты екі қолмен төменнен қабылдау.10м қашықтықта бірінші оқушы допты жоғарыдан қабылдап,екінші оқушының  допты төменнен қабылдауы.Тапсырма кезектесіп орындалады.</a:t>
            </a:r>
            <a:endParaRPr lang="ru-RU" sz="1600" dirty="0" smtClean="0">
              <a:solidFill>
                <a:srgbClr val="0070C0"/>
              </a:solidFill>
              <a:latin typeface="Times New Roman" pitchFamily="18" charset="0"/>
              <a:cs typeface="Times New Roman" pitchFamily="18" charset="0"/>
            </a:endParaRPr>
          </a:p>
          <a:p>
            <a:pPr algn="just"/>
            <a:endParaRPr lang="ru-RU" sz="1000" b="1" dirty="0">
              <a:latin typeface="Times New Roman" panose="02020603050405020304" pitchFamily="18" charset="0"/>
              <a:cs typeface="Times New Roman" panose="02020603050405020304" pitchFamily="18" charset="0"/>
            </a:endParaRPr>
          </a:p>
          <a:p>
            <a:pPr algn="just"/>
            <a:endParaRPr lang="ru-RU" sz="1000" b="1" dirty="0" smtClean="0">
              <a:latin typeface="Times New Roman" panose="02020603050405020304" pitchFamily="18" charset="0"/>
              <a:cs typeface="Times New Roman" panose="02020603050405020304" pitchFamily="18" charset="0"/>
            </a:endParaRPr>
          </a:p>
          <a:p>
            <a:pPr algn="just"/>
            <a:endParaRPr lang="ru-RU" sz="1000" b="1" dirty="0">
              <a:latin typeface="Times New Roman" panose="02020603050405020304" pitchFamily="18" charset="0"/>
              <a:cs typeface="Times New Roman" panose="02020603050405020304" pitchFamily="18" charset="0"/>
            </a:endParaRPr>
          </a:p>
          <a:p>
            <a:pPr algn="just"/>
            <a:endParaRPr lang="ru-RU" sz="1000" b="1" dirty="0" smtClean="0">
              <a:latin typeface="Times New Roman" panose="02020603050405020304" pitchFamily="18" charset="0"/>
              <a:cs typeface="Times New Roman" panose="02020603050405020304" pitchFamily="18" charset="0"/>
            </a:endParaRPr>
          </a:p>
          <a:p>
            <a:pPr algn="just"/>
            <a:endParaRPr lang="ru-RU" sz="1000" b="1" dirty="0">
              <a:latin typeface="Times New Roman" panose="02020603050405020304" pitchFamily="18" charset="0"/>
              <a:cs typeface="Times New Roman" panose="02020603050405020304" pitchFamily="18" charset="0"/>
            </a:endParaRPr>
          </a:p>
          <a:p>
            <a:pPr algn="just"/>
            <a:endParaRPr lang="ru-RU" sz="1000" b="1" dirty="0" smtClean="0">
              <a:latin typeface="Times New Roman" panose="02020603050405020304" pitchFamily="18" charset="0"/>
              <a:cs typeface="Times New Roman" panose="02020603050405020304" pitchFamily="18" charset="0"/>
            </a:endParaRPr>
          </a:p>
          <a:p>
            <a:pPr algn="just"/>
            <a:endParaRPr lang="ru-RU" sz="1000" b="1" dirty="0">
              <a:latin typeface="Times New Roman" panose="02020603050405020304" pitchFamily="18" charset="0"/>
              <a:cs typeface="Times New Roman" panose="02020603050405020304" pitchFamily="18" charset="0"/>
            </a:endParaRPr>
          </a:p>
          <a:p>
            <a:pPr algn="just"/>
            <a:endParaRPr lang="ru-RU" sz="1000" b="1" dirty="0" smtClean="0">
              <a:latin typeface="Times New Roman" panose="02020603050405020304" pitchFamily="18" charset="0"/>
              <a:cs typeface="Times New Roman" panose="02020603050405020304" pitchFamily="18" charset="0"/>
            </a:endParaRPr>
          </a:p>
          <a:p>
            <a:pPr algn="just"/>
            <a:endParaRPr lang="ru-RU" sz="1000" b="1" dirty="0">
              <a:latin typeface="Times New Roman" panose="02020603050405020304" pitchFamily="18" charset="0"/>
              <a:cs typeface="Times New Roman" panose="02020603050405020304" pitchFamily="18" charset="0"/>
            </a:endParaRPr>
          </a:p>
          <a:p>
            <a:pPr algn="just"/>
            <a:endParaRPr lang="ru-RU" sz="1000" b="1" dirty="0" smtClean="0">
              <a:latin typeface="Times New Roman" panose="02020603050405020304" pitchFamily="18" charset="0"/>
              <a:cs typeface="Times New Roman" panose="02020603050405020304" pitchFamily="18" charset="0"/>
            </a:endParaRPr>
          </a:p>
          <a:p>
            <a:pPr algn="just"/>
            <a:endParaRPr lang="ru-RU" sz="1000" b="1" dirty="0">
              <a:latin typeface="Times New Roman" panose="02020603050405020304" pitchFamily="18" charset="0"/>
              <a:cs typeface="Times New Roman" panose="02020603050405020304" pitchFamily="18" charset="0"/>
            </a:endParaRPr>
          </a:p>
          <a:p>
            <a:pPr algn="just"/>
            <a:endParaRPr lang="ru-RU" sz="1000" b="1" dirty="0" smtClean="0">
              <a:latin typeface="Times New Roman" panose="02020603050405020304" pitchFamily="18" charset="0"/>
              <a:cs typeface="Times New Roman" panose="02020603050405020304" pitchFamily="18" charset="0"/>
            </a:endParaRPr>
          </a:p>
          <a:p>
            <a:pPr algn="just"/>
            <a:endParaRPr lang="ru-RU" sz="1000" b="1" dirty="0">
              <a:latin typeface="Times New Roman" panose="02020603050405020304" pitchFamily="18" charset="0"/>
              <a:cs typeface="Times New Roman" panose="02020603050405020304" pitchFamily="18" charset="0"/>
            </a:endParaRPr>
          </a:p>
          <a:p>
            <a:pPr algn="just"/>
            <a:endParaRPr lang="ru-RU" sz="1000" b="1" dirty="0" smtClean="0">
              <a:latin typeface="Times New Roman" panose="02020603050405020304" pitchFamily="18" charset="0"/>
              <a:cs typeface="Times New Roman" panose="02020603050405020304" pitchFamily="18" charset="0"/>
            </a:endParaRPr>
          </a:p>
          <a:p>
            <a:pPr algn="just"/>
            <a:endParaRPr lang="ru-RU" sz="1000" b="1" dirty="0">
              <a:latin typeface="Times New Roman" panose="02020603050405020304" pitchFamily="18" charset="0"/>
              <a:cs typeface="Times New Roman" panose="02020603050405020304" pitchFamily="18" charset="0"/>
            </a:endParaRPr>
          </a:p>
          <a:p>
            <a:pPr algn="just"/>
            <a:endParaRPr lang="ru-RU" sz="1000" b="1" dirty="0" smtClean="0">
              <a:latin typeface="Times New Roman" panose="02020603050405020304" pitchFamily="18" charset="0"/>
              <a:cs typeface="Times New Roman" panose="02020603050405020304" pitchFamily="18" charset="0"/>
            </a:endParaRPr>
          </a:p>
          <a:p>
            <a:pPr algn="just"/>
            <a:endParaRPr lang="ru-RU" sz="1000" b="1" dirty="0">
              <a:latin typeface="Times New Roman" panose="02020603050405020304" pitchFamily="18" charset="0"/>
              <a:cs typeface="Times New Roman" panose="02020603050405020304" pitchFamily="18" charset="0"/>
            </a:endParaRPr>
          </a:p>
          <a:p>
            <a:pPr algn="just"/>
            <a:endParaRPr lang="ru-RU" sz="1000" b="1" dirty="0" smtClean="0">
              <a:latin typeface="Times New Roman" panose="02020603050405020304" pitchFamily="18" charset="0"/>
              <a:cs typeface="Times New Roman" panose="02020603050405020304" pitchFamily="18" charset="0"/>
            </a:endParaRPr>
          </a:p>
          <a:p>
            <a:pPr algn="just"/>
            <a:endParaRPr lang="ru-RU" sz="1000" b="1" dirty="0">
              <a:latin typeface="Times New Roman" panose="02020603050405020304" pitchFamily="18" charset="0"/>
              <a:cs typeface="Times New Roman" panose="02020603050405020304" pitchFamily="18" charset="0"/>
            </a:endParaRPr>
          </a:p>
          <a:p>
            <a:pPr algn="just"/>
            <a:r>
              <a:rPr lang="kk-KZ" sz="1000" dirty="0" smtClean="0">
                <a:latin typeface="Times New Roman" panose="02020603050405020304" pitchFamily="18" charset="0"/>
                <a:cs typeface="Times New Roman" panose="02020603050405020304" pitchFamily="18" charset="0"/>
              </a:rPr>
              <a:t>. </a:t>
            </a:r>
            <a:endParaRPr lang="en-US" sz="10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24" name="Прямоугольник 23"/>
          <p:cNvSpPr/>
          <p:nvPr/>
        </p:nvSpPr>
        <p:spPr>
          <a:xfrm>
            <a:off x="899592" y="4581128"/>
            <a:ext cx="7488832" cy="1754326"/>
          </a:xfrm>
          <a:prstGeom prst="rect">
            <a:avLst/>
          </a:prstGeom>
          <a:noFill/>
        </p:spPr>
        <p:txBody>
          <a:bodyPr wrap="square" lIns="91440" tIns="45720" rIns="91440" bIns="45720">
            <a:spAutoFit/>
          </a:bodyPr>
          <a:lstStyle/>
          <a:p>
            <a:r>
              <a:rPr lang="kk-KZ" b="1" dirty="0" smtClean="0">
                <a:solidFill>
                  <a:srgbClr val="C00000"/>
                </a:solidFill>
                <a:latin typeface="Times New Roman" pitchFamily="18" charset="0"/>
                <a:cs typeface="Times New Roman" pitchFamily="18" charset="0"/>
              </a:rPr>
              <a:t>Дескриптор: </a:t>
            </a:r>
            <a:endParaRPr lang="ru-RU" dirty="0" smtClean="0">
              <a:solidFill>
                <a:srgbClr val="C00000"/>
              </a:solidFill>
              <a:latin typeface="Times New Roman" pitchFamily="18" charset="0"/>
              <a:cs typeface="Times New Roman" pitchFamily="18" charset="0"/>
            </a:endParaRPr>
          </a:p>
          <a:p>
            <a:r>
              <a:rPr lang="kk-KZ" dirty="0" smtClean="0">
                <a:solidFill>
                  <a:srgbClr val="0070C0"/>
                </a:solidFill>
                <a:latin typeface="Times New Roman" pitchFamily="18" charset="0"/>
                <a:cs typeface="Times New Roman" pitchFamily="18" charset="0"/>
              </a:rPr>
              <a:t>Білім алушы</a:t>
            </a:r>
            <a:endParaRPr lang="ru-RU" dirty="0" smtClean="0">
              <a:solidFill>
                <a:srgbClr val="0070C0"/>
              </a:solidFill>
              <a:latin typeface="Times New Roman" pitchFamily="18" charset="0"/>
              <a:cs typeface="Times New Roman" pitchFamily="18" charset="0"/>
            </a:endParaRPr>
          </a:p>
          <a:p>
            <a:r>
              <a:rPr lang="kk-KZ" dirty="0" smtClean="0">
                <a:solidFill>
                  <a:srgbClr val="0070C0"/>
                </a:solidFill>
                <a:latin typeface="Times New Roman" pitchFamily="18" charset="0"/>
                <a:cs typeface="Times New Roman" pitchFamily="18" charset="0"/>
              </a:rPr>
              <a:t>*Допты төменнен қабылдай алады.</a:t>
            </a:r>
            <a:endParaRPr lang="ru-RU" dirty="0" smtClean="0">
              <a:solidFill>
                <a:srgbClr val="0070C0"/>
              </a:solidFill>
              <a:latin typeface="Times New Roman" pitchFamily="18" charset="0"/>
              <a:cs typeface="Times New Roman" pitchFamily="18" charset="0"/>
            </a:endParaRPr>
          </a:p>
          <a:p>
            <a:r>
              <a:rPr lang="kk-KZ" dirty="0" smtClean="0">
                <a:solidFill>
                  <a:srgbClr val="0070C0"/>
                </a:solidFill>
                <a:latin typeface="Times New Roman" pitchFamily="18" charset="0"/>
                <a:cs typeface="Times New Roman" pitchFamily="18" charset="0"/>
              </a:rPr>
              <a:t>Дескриптордың нәтижесінде </a:t>
            </a:r>
            <a:r>
              <a:rPr lang="kk-KZ" b="1" dirty="0" smtClean="0">
                <a:solidFill>
                  <a:srgbClr val="0070C0"/>
                </a:solidFill>
                <a:latin typeface="Times New Roman" pitchFamily="18" charset="0"/>
                <a:cs typeface="Times New Roman" pitchFamily="18" charset="0"/>
              </a:rPr>
              <a:t>«Бас бармақ» </a:t>
            </a:r>
            <a:r>
              <a:rPr lang="kk-KZ" dirty="0" smtClean="0">
                <a:solidFill>
                  <a:srgbClr val="0070C0"/>
                </a:solidFill>
                <a:latin typeface="Times New Roman" pitchFamily="18" charset="0"/>
                <a:cs typeface="Times New Roman" pitchFamily="18" charset="0"/>
              </a:rPr>
              <a:t>әдісі арқылы қалыптастырушы бағалау жүргізіледі.</a:t>
            </a:r>
            <a:endParaRPr lang="ru-RU" dirty="0" smtClean="0">
              <a:solidFill>
                <a:srgbClr val="0070C0"/>
              </a:solidFill>
              <a:latin typeface="Times New Roman" pitchFamily="18" charset="0"/>
              <a:cs typeface="Times New Roman" pitchFamily="18" charset="0"/>
            </a:endParaRPr>
          </a:p>
          <a:p>
            <a:r>
              <a:rPr lang="kk-KZ" dirty="0" smtClean="0">
                <a:solidFill>
                  <a:srgbClr val="0070C0"/>
                </a:solidFill>
              </a:rPr>
              <a:t> </a:t>
            </a:r>
            <a:endParaRPr lang="ru-RU" dirty="0">
              <a:solidFill>
                <a:srgbClr val="0070C0"/>
              </a:solidFill>
            </a:endParaRPr>
          </a:p>
        </p:txBody>
      </p:sp>
      <p:pic>
        <p:nvPicPr>
          <p:cNvPr id="12" name="Рисунок 11" descr="images.png"/>
          <p:cNvPicPr>
            <a:picLocks noChangeAspect="1"/>
          </p:cNvPicPr>
          <p:nvPr/>
        </p:nvPicPr>
        <p:blipFill>
          <a:blip r:embed="rId3" cstate="print"/>
          <a:srcRect l="33106" r="35219" b="8852"/>
          <a:stretch>
            <a:fillRect/>
          </a:stretch>
        </p:blipFill>
        <p:spPr>
          <a:xfrm>
            <a:off x="755576" y="3162000"/>
            <a:ext cx="1872208" cy="1203104"/>
          </a:xfrm>
          <a:prstGeom prst="rect">
            <a:avLst/>
          </a:prstGeom>
        </p:spPr>
      </p:pic>
      <p:pic>
        <p:nvPicPr>
          <p:cNvPr id="13" name="Рисунок 12" descr="img19и.jpg"/>
          <p:cNvPicPr>
            <a:picLocks noChangeAspect="1"/>
          </p:cNvPicPr>
          <p:nvPr/>
        </p:nvPicPr>
        <p:blipFill>
          <a:blip r:embed="rId4" cstate="print"/>
          <a:srcRect l="31100" t="47599" r="38450" b="8001"/>
          <a:stretch>
            <a:fillRect/>
          </a:stretch>
        </p:blipFill>
        <p:spPr>
          <a:xfrm>
            <a:off x="2627784" y="3156878"/>
            <a:ext cx="2160240" cy="1208226"/>
          </a:xfrm>
          <a:prstGeom prst="rect">
            <a:avLst/>
          </a:prstGeom>
        </p:spPr>
      </p:pic>
      <p:pic>
        <p:nvPicPr>
          <p:cNvPr id="14" name="Рисунок 13" descr="untitled.png"/>
          <p:cNvPicPr>
            <a:picLocks noChangeAspect="1"/>
          </p:cNvPicPr>
          <p:nvPr/>
        </p:nvPicPr>
        <p:blipFill>
          <a:blip r:embed="rId5" cstate="print"/>
          <a:srcRect l="32487" t="9005" r="34822" b="25527"/>
          <a:stretch>
            <a:fillRect/>
          </a:stretch>
        </p:blipFill>
        <p:spPr>
          <a:xfrm>
            <a:off x="4716016" y="3176972"/>
            <a:ext cx="2008795" cy="1188132"/>
          </a:xfrm>
          <a:prstGeom prst="rect">
            <a:avLst/>
          </a:prstGeom>
        </p:spPr>
      </p:pic>
      <p:pic>
        <p:nvPicPr>
          <p:cNvPr id="15" name="Рисунок 14" descr="untitled.png"/>
          <p:cNvPicPr>
            <a:picLocks noChangeAspect="1"/>
          </p:cNvPicPr>
          <p:nvPr/>
        </p:nvPicPr>
        <p:blipFill>
          <a:blip r:embed="rId5" cstate="print"/>
          <a:srcRect l="32487" t="10191" r="35406" b="30210"/>
          <a:stretch>
            <a:fillRect/>
          </a:stretch>
        </p:blipFill>
        <p:spPr>
          <a:xfrm flipH="1">
            <a:off x="6732240" y="3212976"/>
            <a:ext cx="1824202" cy="1152128"/>
          </a:xfrm>
          <a:prstGeom prst="rect">
            <a:avLst/>
          </a:prstGeom>
        </p:spPr>
      </p:pic>
    </p:spTree>
    <p:extLst>
      <p:ext uri="{BB962C8B-B14F-4D97-AF65-F5344CB8AC3E}">
        <p14:creationId xmlns:p14="http://schemas.microsoft.com/office/powerpoint/2010/main" xmlns="" val="188808916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Рисунок 12" descr="1482484518.jpg"/>
          <p:cNvPicPr>
            <a:picLocks noChangeAspect="1"/>
          </p:cNvPicPr>
          <p:nvPr/>
        </p:nvPicPr>
        <p:blipFill>
          <a:blip r:embed="rId2" cstate="print"/>
          <a:stretch>
            <a:fillRect/>
          </a:stretch>
        </p:blipFill>
        <p:spPr>
          <a:xfrm>
            <a:off x="0" y="1029"/>
            <a:ext cx="9144000" cy="6856971"/>
          </a:xfrm>
          <a:prstGeom prst="rect">
            <a:avLst/>
          </a:prstGeom>
        </p:spPr>
      </p:pic>
      <p:sp>
        <p:nvSpPr>
          <p:cNvPr id="5" name="Rectangle 6"/>
          <p:cNvSpPr>
            <a:spLocks noChangeArrowheads="1"/>
          </p:cNvSpPr>
          <p:nvPr/>
        </p:nvSpPr>
        <p:spPr bwMode="auto">
          <a:xfrm>
            <a:off x="3" y="2318951"/>
            <a:ext cx="184731" cy="36933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ru-RU" altLang="ru-RU" sz="1800" b="0" i="0" u="none" strike="noStrike" cap="none" normalizeH="0" baseline="0" smtClean="0">
              <a:ln>
                <a:noFill/>
              </a:ln>
              <a:solidFill>
                <a:schemeClr val="tx1"/>
              </a:solidFill>
              <a:effectLst/>
              <a:latin typeface="Arial" pitchFamily="34" charset="0"/>
              <a:cs typeface="Arial" pitchFamily="34" charset="0"/>
            </a:endParaRPr>
          </a:p>
        </p:txBody>
      </p:sp>
      <p:sp>
        <p:nvSpPr>
          <p:cNvPr id="19" name="Выноска со стрелкой вниз 18"/>
          <p:cNvSpPr/>
          <p:nvPr/>
        </p:nvSpPr>
        <p:spPr>
          <a:xfrm>
            <a:off x="3491880" y="692696"/>
            <a:ext cx="1800200" cy="504056"/>
          </a:xfrm>
          <a:prstGeom prst="downArrowCallou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2000" b="1" dirty="0" smtClean="0">
                <a:ln w="0"/>
                <a:solidFill>
                  <a:srgbClr val="C00000"/>
                </a:solidFill>
                <a:effectLst>
                  <a:reflection blurRad="6350" stA="53000" endA="300" endPos="35500" dir="5400000" sy="-90000" algn="bl" rotWithShape="0"/>
                </a:effectLst>
                <a:latin typeface="Times New Roman" panose="02020603050405020304" pitchFamily="18" charset="0"/>
                <a:cs typeface="Times New Roman" panose="02020603050405020304" pitchFamily="18" charset="0"/>
              </a:rPr>
              <a:t>ОРТАСЫ</a:t>
            </a:r>
            <a:endParaRPr lang="ru-RU" sz="2000" b="1" dirty="0">
              <a:ln w="0"/>
              <a:solidFill>
                <a:srgbClr val="C00000"/>
              </a:solidFill>
              <a:effectLst>
                <a:reflection blurRad="6350" stA="53000" endA="300" endPos="35500" dir="5400000" sy="-90000" algn="bl" rotWithShape="0"/>
              </a:effectLst>
              <a:latin typeface="Times New Roman" panose="02020603050405020304" pitchFamily="18" charset="0"/>
              <a:cs typeface="Times New Roman" panose="02020603050405020304" pitchFamily="18" charset="0"/>
            </a:endParaRPr>
          </a:p>
        </p:txBody>
      </p:sp>
      <p:sp>
        <p:nvSpPr>
          <p:cNvPr id="21" name="Прямоугольник 20"/>
          <p:cNvSpPr/>
          <p:nvPr/>
        </p:nvSpPr>
        <p:spPr>
          <a:xfrm>
            <a:off x="611561" y="674694"/>
            <a:ext cx="7704856" cy="6186309"/>
          </a:xfrm>
          <a:prstGeom prst="rect">
            <a:avLst/>
          </a:prstGeom>
        </p:spPr>
        <p:txBody>
          <a:bodyPr wrap="square">
            <a:spAutoFit/>
          </a:bodyPr>
          <a:lstStyle/>
          <a:p>
            <a:pPr algn="ctr"/>
            <a:endParaRPr lang="kk-KZ" sz="1600" b="1" dirty="0" smtClean="0">
              <a:solidFill>
                <a:srgbClr val="002060"/>
              </a:solidFill>
              <a:latin typeface="Times New Roman" pitchFamily="18" charset="0"/>
              <a:cs typeface="Times New Roman" pitchFamily="18" charset="0"/>
            </a:endParaRPr>
          </a:p>
          <a:p>
            <a:pPr algn="ctr"/>
            <a:endParaRPr lang="kk-KZ" sz="1600" b="1" dirty="0" smtClean="0">
              <a:solidFill>
                <a:srgbClr val="002060"/>
              </a:solidFill>
              <a:latin typeface="Times New Roman" pitchFamily="18" charset="0"/>
              <a:cs typeface="Times New Roman" pitchFamily="18" charset="0"/>
            </a:endParaRPr>
          </a:p>
          <a:p>
            <a:pPr algn="ctr"/>
            <a:r>
              <a:rPr lang="kk-KZ" sz="1600" b="1" dirty="0" smtClean="0">
                <a:solidFill>
                  <a:srgbClr val="002060"/>
                </a:solidFill>
                <a:latin typeface="Times New Roman" pitchFamily="18" charset="0"/>
                <a:cs typeface="Times New Roman" pitchFamily="18" charset="0"/>
              </a:rPr>
              <a:t>3-тапсырма</a:t>
            </a:r>
            <a:r>
              <a:rPr lang="kk-KZ" sz="1600" dirty="0" smtClean="0">
                <a:solidFill>
                  <a:srgbClr val="002060"/>
                </a:solidFill>
                <a:latin typeface="Times New Roman" pitchFamily="18" charset="0"/>
                <a:cs typeface="Times New Roman" pitchFamily="18" charset="0"/>
              </a:rPr>
              <a:t>. Тапсырма «Тізбектелген» белсенді әдісі арқылы жүзеге асады</a:t>
            </a:r>
            <a:endParaRPr lang="ru-RU" sz="1600" dirty="0" smtClean="0">
              <a:solidFill>
                <a:srgbClr val="002060"/>
              </a:solidFill>
              <a:latin typeface="Times New Roman" pitchFamily="18" charset="0"/>
              <a:cs typeface="Times New Roman" pitchFamily="18" charset="0"/>
            </a:endParaRPr>
          </a:p>
          <a:p>
            <a:r>
              <a:rPr lang="kk-KZ" sz="1600" dirty="0" smtClean="0">
                <a:latin typeface="Times New Roman" pitchFamily="18" charset="0"/>
                <a:cs typeface="Times New Roman" pitchFamily="18" charset="0"/>
              </a:rPr>
              <a:t> </a:t>
            </a:r>
            <a:r>
              <a:rPr lang="kk-KZ" sz="1600" dirty="0" smtClean="0">
                <a:solidFill>
                  <a:srgbClr val="C00000"/>
                </a:solidFill>
                <a:latin typeface="Times New Roman" pitchFamily="18" charset="0"/>
                <a:cs typeface="Times New Roman" pitchFamily="18" charset="0"/>
              </a:rPr>
              <a:t>Допты төменнен тік ойынға қосу.</a:t>
            </a:r>
            <a:endParaRPr lang="ru-RU" sz="1600" dirty="0" smtClean="0">
              <a:solidFill>
                <a:srgbClr val="C00000"/>
              </a:solidFill>
              <a:latin typeface="Times New Roman" pitchFamily="18" charset="0"/>
              <a:cs typeface="Times New Roman" pitchFamily="18" charset="0"/>
            </a:endParaRPr>
          </a:p>
          <a:p>
            <a:r>
              <a:rPr lang="kk-KZ" sz="1600" dirty="0" smtClean="0">
                <a:solidFill>
                  <a:srgbClr val="C00000"/>
                </a:solidFill>
                <a:latin typeface="Times New Roman" pitchFamily="18" charset="0"/>
                <a:cs typeface="Times New Roman" pitchFamily="18" charset="0"/>
              </a:rPr>
              <a:t>Екі жақты ойын.</a:t>
            </a:r>
            <a:endParaRPr lang="ru-RU" sz="1600" dirty="0" smtClean="0">
              <a:solidFill>
                <a:srgbClr val="C00000"/>
              </a:solidFill>
              <a:latin typeface="Times New Roman" pitchFamily="18" charset="0"/>
              <a:cs typeface="Times New Roman" pitchFamily="18" charset="0"/>
            </a:endParaRPr>
          </a:p>
          <a:p>
            <a:r>
              <a:rPr lang="kk-KZ" sz="1600" dirty="0" smtClean="0">
                <a:solidFill>
                  <a:srgbClr val="C00000"/>
                </a:solidFill>
                <a:latin typeface="Times New Roman" pitchFamily="18" charset="0"/>
                <a:cs typeface="Times New Roman" pitchFamily="18" charset="0"/>
              </a:rPr>
              <a:t>Допты төменнен ойынға қосқанда қолдың сермеу кезінде артқа кетуін, соғар кезде төменнен жоғары қарай алға сілтенуін, доптқа түзу қолдың  алақаны тиюін қадағалау.  Ал допты ұрғанда оқушы екпінімен артта тұрған  аяқпен алға бір қадам жасайды. </a:t>
            </a:r>
            <a:endParaRPr lang="ru-RU" sz="1600" dirty="0" smtClean="0">
              <a:solidFill>
                <a:srgbClr val="C00000"/>
              </a:solidFill>
              <a:latin typeface="Times New Roman" pitchFamily="18" charset="0"/>
              <a:cs typeface="Times New Roman" pitchFamily="18" charset="0"/>
            </a:endParaRPr>
          </a:p>
          <a:p>
            <a:pPr algn="just"/>
            <a:endParaRPr lang="ru-RU" sz="1400" dirty="0">
              <a:latin typeface="Times New Roman" panose="02020603050405020304" pitchFamily="18" charset="0"/>
              <a:cs typeface="Times New Roman" panose="02020603050405020304" pitchFamily="18" charset="0"/>
            </a:endParaRPr>
          </a:p>
          <a:p>
            <a:pPr algn="just"/>
            <a:endParaRPr lang="kk-KZ" sz="1000" b="1" dirty="0" smtClean="0">
              <a:latin typeface="Times New Roman" panose="02020603050405020304" pitchFamily="18" charset="0"/>
              <a:cs typeface="Times New Roman" panose="02020603050405020304" pitchFamily="18" charset="0"/>
            </a:endParaRPr>
          </a:p>
          <a:p>
            <a:pPr algn="just"/>
            <a:endParaRPr lang="kk-KZ" sz="1000" b="1" dirty="0">
              <a:latin typeface="Times New Roman" panose="02020603050405020304" pitchFamily="18" charset="0"/>
              <a:cs typeface="Times New Roman" panose="02020603050405020304" pitchFamily="18" charset="0"/>
            </a:endParaRPr>
          </a:p>
          <a:p>
            <a:pPr algn="just"/>
            <a:endParaRPr lang="kk-KZ" sz="1000" b="1" dirty="0" smtClean="0">
              <a:latin typeface="Times New Roman" panose="02020603050405020304" pitchFamily="18" charset="0"/>
              <a:cs typeface="Times New Roman" panose="02020603050405020304" pitchFamily="18" charset="0"/>
            </a:endParaRPr>
          </a:p>
          <a:p>
            <a:pPr algn="just"/>
            <a:endParaRPr lang="kk-KZ" sz="1000" b="1" dirty="0">
              <a:latin typeface="Times New Roman" panose="02020603050405020304" pitchFamily="18" charset="0"/>
              <a:cs typeface="Times New Roman" panose="02020603050405020304" pitchFamily="18" charset="0"/>
            </a:endParaRPr>
          </a:p>
          <a:p>
            <a:pPr algn="just"/>
            <a:endParaRPr lang="kk-KZ" sz="1000" b="1" dirty="0" smtClean="0">
              <a:latin typeface="Times New Roman" panose="02020603050405020304" pitchFamily="18" charset="0"/>
              <a:cs typeface="Times New Roman" panose="02020603050405020304" pitchFamily="18" charset="0"/>
            </a:endParaRPr>
          </a:p>
          <a:p>
            <a:pPr algn="just"/>
            <a:endParaRPr lang="kk-KZ" sz="1000" b="1" dirty="0">
              <a:latin typeface="Times New Roman" panose="02020603050405020304" pitchFamily="18" charset="0"/>
              <a:cs typeface="Times New Roman" panose="02020603050405020304" pitchFamily="18" charset="0"/>
            </a:endParaRPr>
          </a:p>
          <a:p>
            <a:pPr algn="just"/>
            <a:endParaRPr lang="kk-KZ" sz="1000" b="1" dirty="0" smtClean="0">
              <a:latin typeface="Times New Roman" panose="02020603050405020304" pitchFamily="18" charset="0"/>
              <a:cs typeface="Times New Roman" panose="02020603050405020304" pitchFamily="18" charset="0"/>
            </a:endParaRPr>
          </a:p>
          <a:p>
            <a:pPr algn="just"/>
            <a:endParaRPr lang="kk-KZ" sz="1000" b="1" dirty="0">
              <a:latin typeface="Times New Roman" panose="02020603050405020304" pitchFamily="18" charset="0"/>
              <a:cs typeface="Times New Roman" panose="02020603050405020304" pitchFamily="18" charset="0"/>
            </a:endParaRPr>
          </a:p>
          <a:p>
            <a:pPr algn="just"/>
            <a:endParaRPr lang="kk-KZ" sz="1000" b="1" dirty="0" smtClean="0">
              <a:latin typeface="Times New Roman" panose="02020603050405020304" pitchFamily="18" charset="0"/>
              <a:cs typeface="Times New Roman" panose="02020603050405020304" pitchFamily="18" charset="0"/>
            </a:endParaRPr>
          </a:p>
          <a:p>
            <a:pPr algn="just"/>
            <a:endParaRPr lang="kk-KZ" sz="1000" b="1" dirty="0">
              <a:latin typeface="Times New Roman" panose="02020603050405020304" pitchFamily="18" charset="0"/>
              <a:cs typeface="Times New Roman" panose="02020603050405020304" pitchFamily="18" charset="0"/>
            </a:endParaRPr>
          </a:p>
          <a:p>
            <a:pPr algn="ctr"/>
            <a:endParaRPr lang="kk-KZ" sz="1600" b="1" dirty="0" smtClean="0">
              <a:solidFill>
                <a:srgbClr val="002060"/>
              </a:solidFill>
              <a:latin typeface="Times New Roman" panose="02020603050405020304" pitchFamily="18" charset="0"/>
              <a:cs typeface="Times New Roman" panose="02020603050405020304" pitchFamily="18" charset="0"/>
            </a:endParaRPr>
          </a:p>
          <a:p>
            <a:pPr algn="ctr"/>
            <a:r>
              <a:rPr lang="kk-KZ" sz="1600" b="1" dirty="0" smtClean="0">
                <a:solidFill>
                  <a:srgbClr val="002060"/>
                </a:solidFill>
                <a:latin typeface="Times New Roman" panose="02020603050405020304" pitchFamily="18" charset="0"/>
                <a:cs typeface="Times New Roman" panose="02020603050405020304" pitchFamily="18" charset="0"/>
              </a:rPr>
              <a:t>Дескриптор</a:t>
            </a:r>
            <a:endParaRPr lang="ru-RU" sz="1600" dirty="0" smtClean="0"/>
          </a:p>
          <a:p>
            <a:r>
              <a:rPr lang="kk-KZ" sz="1600" dirty="0" smtClean="0">
                <a:solidFill>
                  <a:srgbClr val="C00000"/>
                </a:solidFill>
                <a:latin typeface="Times New Roman" pitchFamily="18" charset="0"/>
                <a:cs typeface="Times New Roman" pitchFamily="18" charset="0"/>
              </a:rPr>
              <a:t>Білім алушы</a:t>
            </a:r>
            <a:endParaRPr lang="ru-RU" sz="1600" dirty="0" smtClean="0">
              <a:solidFill>
                <a:srgbClr val="C00000"/>
              </a:solidFill>
              <a:latin typeface="Times New Roman" pitchFamily="18" charset="0"/>
              <a:cs typeface="Times New Roman" pitchFamily="18" charset="0"/>
            </a:endParaRPr>
          </a:p>
          <a:p>
            <a:r>
              <a:rPr lang="kk-KZ" sz="1600" dirty="0" smtClean="0">
                <a:solidFill>
                  <a:srgbClr val="C00000"/>
                </a:solidFill>
                <a:latin typeface="Times New Roman" pitchFamily="18" charset="0"/>
                <a:cs typeface="Times New Roman" pitchFamily="18" charset="0"/>
              </a:rPr>
              <a:t>*Ойын барысында допты төменнен ойынға қоса алады.</a:t>
            </a:r>
            <a:endParaRPr lang="ru-RU" sz="1600" dirty="0" smtClean="0">
              <a:solidFill>
                <a:srgbClr val="C00000"/>
              </a:solidFill>
              <a:latin typeface="Times New Roman" pitchFamily="18" charset="0"/>
              <a:cs typeface="Times New Roman" pitchFamily="18" charset="0"/>
            </a:endParaRPr>
          </a:p>
          <a:p>
            <a:r>
              <a:rPr lang="kk-KZ" sz="1600" dirty="0" smtClean="0">
                <a:solidFill>
                  <a:srgbClr val="C00000"/>
                </a:solidFill>
                <a:latin typeface="Times New Roman" pitchFamily="18" charset="0"/>
                <a:cs typeface="Times New Roman" pitchFamily="18" charset="0"/>
              </a:rPr>
              <a:t>*Допты қабылдай алады.</a:t>
            </a:r>
            <a:endParaRPr lang="ru-RU" sz="1600" dirty="0" smtClean="0">
              <a:solidFill>
                <a:srgbClr val="C00000"/>
              </a:solidFill>
              <a:latin typeface="Times New Roman" pitchFamily="18" charset="0"/>
              <a:cs typeface="Times New Roman" pitchFamily="18" charset="0"/>
            </a:endParaRPr>
          </a:p>
          <a:p>
            <a:r>
              <a:rPr lang="kk-KZ" sz="1600" dirty="0" smtClean="0">
                <a:solidFill>
                  <a:srgbClr val="C00000"/>
                </a:solidFill>
                <a:latin typeface="Times New Roman" pitchFamily="18" charset="0"/>
                <a:cs typeface="Times New Roman" pitchFamily="18" charset="0"/>
              </a:rPr>
              <a:t>*Шабуыл жасай алады.</a:t>
            </a:r>
            <a:endParaRPr lang="ru-RU" sz="1600" dirty="0" smtClean="0">
              <a:solidFill>
                <a:srgbClr val="C00000"/>
              </a:solidFill>
              <a:latin typeface="Times New Roman" pitchFamily="18" charset="0"/>
              <a:cs typeface="Times New Roman" pitchFamily="18" charset="0"/>
            </a:endParaRPr>
          </a:p>
          <a:p>
            <a:r>
              <a:rPr lang="kk-KZ" sz="1600" dirty="0" smtClean="0"/>
              <a:t> </a:t>
            </a:r>
            <a:endParaRPr lang="ru-RU" sz="1600" dirty="0" smtClean="0"/>
          </a:p>
          <a:p>
            <a:pPr algn="just"/>
            <a:endParaRPr lang="en-US" sz="1600" dirty="0">
              <a:solidFill>
                <a:srgbClr val="C00000"/>
              </a:solidFill>
              <a:latin typeface="Times New Roman" panose="02020603050405020304" pitchFamily="18" charset="0"/>
              <a:ea typeface="Times New Roman" panose="02020603050405020304" pitchFamily="18" charset="0"/>
              <a:cs typeface="Times New Roman" panose="02020603050405020304" pitchFamily="18" charset="0"/>
            </a:endParaRPr>
          </a:p>
        </p:txBody>
      </p:sp>
      <p:pic>
        <p:nvPicPr>
          <p:cNvPr id="12" name="Рисунок 11" descr="imagesWF5HM6QQ.jpg"/>
          <p:cNvPicPr>
            <a:picLocks noChangeAspect="1"/>
          </p:cNvPicPr>
          <p:nvPr/>
        </p:nvPicPr>
        <p:blipFill>
          <a:blip r:embed="rId3" cstate="print"/>
          <a:srcRect l="4693" r="4332"/>
          <a:stretch>
            <a:fillRect/>
          </a:stretch>
        </p:blipFill>
        <p:spPr>
          <a:xfrm>
            <a:off x="2051720" y="2708920"/>
            <a:ext cx="4824536" cy="2158676"/>
          </a:xfrm>
          <a:prstGeom prst="rect">
            <a:avLst/>
          </a:prstGeom>
        </p:spPr>
      </p:pic>
    </p:spTree>
    <p:extLst>
      <p:ext uri="{BB962C8B-B14F-4D97-AF65-F5344CB8AC3E}">
        <p14:creationId xmlns:p14="http://schemas.microsoft.com/office/powerpoint/2010/main" xmlns="" val="285505816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Рисунок 13" descr="1482484518.jpg"/>
          <p:cNvPicPr>
            <a:picLocks noChangeAspect="1"/>
          </p:cNvPicPr>
          <p:nvPr/>
        </p:nvPicPr>
        <p:blipFill>
          <a:blip r:embed="rId2" cstate="print"/>
          <a:stretch>
            <a:fillRect/>
          </a:stretch>
        </p:blipFill>
        <p:spPr>
          <a:xfrm>
            <a:off x="0" y="0"/>
            <a:ext cx="9144000" cy="6856971"/>
          </a:xfrm>
          <a:prstGeom prst="rect">
            <a:avLst/>
          </a:prstGeom>
        </p:spPr>
      </p:pic>
      <p:sp>
        <p:nvSpPr>
          <p:cNvPr id="5" name="Rectangle 6"/>
          <p:cNvSpPr>
            <a:spLocks noChangeArrowheads="1"/>
          </p:cNvSpPr>
          <p:nvPr/>
        </p:nvSpPr>
        <p:spPr bwMode="auto">
          <a:xfrm>
            <a:off x="3" y="2318951"/>
            <a:ext cx="184731" cy="36933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ru-RU" altLang="ru-RU" sz="1800" b="0" i="0" u="none" strike="noStrike" cap="none" normalizeH="0" baseline="0" smtClean="0">
              <a:ln>
                <a:noFill/>
              </a:ln>
              <a:solidFill>
                <a:schemeClr val="tx1"/>
              </a:solidFill>
              <a:effectLst/>
              <a:latin typeface="Arial" pitchFamily="34" charset="0"/>
              <a:cs typeface="Arial" pitchFamily="34" charset="0"/>
            </a:endParaRPr>
          </a:p>
        </p:txBody>
      </p:sp>
      <p:sp>
        <p:nvSpPr>
          <p:cNvPr id="6" name="Выноска со стрелкой вниз 5"/>
          <p:cNvSpPr/>
          <p:nvPr/>
        </p:nvSpPr>
        <p:spPr>
          <a:xfrm>
            <a:off x="3563888" y="260648"/>
            <a:ext cx="2160240" cy="594066"/>
          </a:xfrm>
          <a:prstGeom prst="downArrowCallout">
            <a:avLst>
              <a:gd name="adj1" fmla="val 25000"/>
              <a:gd name="adj2" fmla="val 25000"/>
              <a:gd name="adj3" fmla="val 28091"/>
              <a:gd name="adj4" fmla="val 64977"/>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2000" b="1" dirty="0" smtClean="0">
              <a:ln w="0"/>
              <a:effectLst>
                <a:reflection blurRad="6350" stA="53000" endA="300" endPos="35500" dir="5400000" sy="-90000" algn="bl" rotWithShape="0"/>
              </a:effectLst>
              <a:latin typeface="Times New Roman" panose="02020603050405020304" pitchFamily="18" charset="0"/>
              <a:cs typeface="Times New Roman" panose="02020603050405020304" pitchFamily="18" charset="0"/>
            </a:endParaRPr>
          </a:p>
          <a:p>
            <a:pPr algn="ctr"/>
            <a:r>
              <a:rPr lang="ru-RU" sz="2000" b="1" dirty="0" smtClean="0">
                <a:ln w="0"/>
                <a:solidFill>
                  <a:srgbClr val="C00000"/>
                </a:solidFill>
                <a:effectLst>
                  <a:reflection blurRad="6350" stA="53000" endA="300" endPos="35500" dir="5400000" sy="-90000" algn="bl" rotWithShape="0"/>
                </a:effectLst>
                <a:latin typeface="Times New Roman" panose="02020603050405020304" pitchFamily="18" charset="0"/>
                <a:cs typeface="Times New Roman" panose="02020603050405020304" pitchFamily="18" charset="0"/>
              </a:rPr>
              <a:t>СОҢЫ</a:t>
            </a:r>
          </a:p>
          <a:p>
            <a:pPr algn="ctr"/>
            <a:endParaRPr lang="ru-RU" sz="2000" b="1" dirty="0">
              <a:ln w="0"/>
              <a:solidFill>
                <a:schemeClr val="tx1"/>
              </a:solidFill>
              <a:effectLst>
                <a:reflection blurRad="6350" stA="53000" endA="300" endPos="35500" dir="5400000" sy="-90000" algn="bl" rotWithShape="0"/>
              </a:effectLst>
              <a:latin typeface="Times New Roman" panose="02020603050405020304" pitchFamily="18" charset="0"/>
              <a:cs typeface="Times New Roman" panose="02020603050405020304" pitchFamily="18" charset="0"/>
            </a:endParaRPr>
          </a:p>
        </p:txBody>
      </p:sp>
      <p:sp>
        <p:nvSpPr>
          <p:cNvPr id="8" name="Прямоугольник 7"/>
          <p:cNvSpPr/>
          <p:nvPr/>
        </p:nvSpPr>
        <p:spPr>
          <a:xfrm>
            <a:off x="683568" y="566682"/>
            <a:ext cx="7848872" cy="5109091"/>
          </a:xfrm>
          <a:prstGeom prst="rect">
            <a:avLst/>
          </a:prstGeom>
        </p:spPr>
        <p:txBody>
          <a:bodyPr wrap="square">
            <a:spAutoFit/>
          </a:bodyPr>
          <a:lstStyle/>
          <a:p>
            <a:pPr algn="ctr"/>
            <a:endParaRPr lang="kk-KZ" b="1" dirty="0" smtClean="0">
              <a:solidFill>
                <a:srgbClr val="C00000"/>
              </a:solidFill>
              <a:latin typeface="Times New Roman" pitchFamily="18" charset="0"/>
              <a:cs typeface="Times New Roman" pitchFamily="18" charset="0"/>
            </a:endParaRPr>
          </a:p>
          <a:p>
            <a:pPr algn="ctr"/>
            <a:r>
              <a:rPr lang="kk-KZ" sz="2000" b="1" dirty="0" smtClean="0">
                <a:solidFill>
                  <a:srgbClr val="C00000"/>
                </a:solidFill>
                <a:latin typeface="Times New Roman" pitchFamily="18" charset="0"/>
                <a:cs typeface="Times New Roman" pitchFamily="18" charset="0"/>
              </a:rPr>
              <a:t>Саралау </a:t>
            </a:r>
            <a:r>
              <a:rPr lang="kk-KZ" sz="2000" b="1" dirty="0" smtClean="0">
                <a:solidFill>
                  <a:srgbClr val="C00000"/>
                </a:solidFill>
                <a:latin typeface="Times New Roman" pitchFamily="18" charset="0"/>
                <a:cs typeface="Times New Roman" pitchFamily="18" charset="0"/>
              </a:rPr>
              <a:t>әдісі</a:t>
            </a:r>
            <a:endParaRPr lang="ru-RU" sz="2000" b="1" dirty="0" smtClean="0">
              <a:solidFill>
                <a:srgbClr val="C00000"/>
              </a:solidFill>
              <a:latin typeface="Times New Roman" pitchFamily="18" charset="0"/>
              <a:cs typeface="Times New Roman" pitchFamily="18" charset="0"/>
            </a:endParaRPr>
          </a:p>
          <a:p>
            <a:r>
              <a:rPr lang="kk-KZ" sz="1600" dirty="0" smtClean="0">
                <a:solidFill>
                  <a:srgbClr val="0070C0"/>
                </a:solidFill>
                <a:latin typeface="Times New Roman" pitchFamily="18" charset="0"/>
                <a:cs typeface="Times New Roman" pitchFamily="18" charset="0"/>
              </a:rPr>
              <a:t>Қарқын тәсілі:</a:t>
            </a:r>
            <a:endParaRPr lang="ru-RU" sz="1600" dirty="0" smtClean="0">
              <a:solidFill>
                <a:srgbClr val="0070C0"/>
              </a:solidFill>
              <a:latin typeface="Times New Roman" pitchFamily="18" charset="0"/>
              <a:cs typeface="Times New Roman" pitchFamily="18" charset="0"/>
            </a:endParaRPr>
          </a:p>
          <a:p>
            <a:r>
              <a:rPr lang="kk-KZ" sz="1600" dirty="0" smtClean="0">
                <a:solidFill>
                  <a:srgbClr val="0070C0"/>
                </a:solidFill>
                <a:latin typeface="Times New Roman" pitchFamily="18" charset="0"/>
                <a:cs typeface="Times New Roman" pitchFamily="18" charset="0"/>
              </a:rPr>
              <a:t>Қосымша тапсырмаларды көп күш жұмсауды талап ететін оқушылар үшін қолданамын. </a:t>
            </a:r>
            <a:endParaRPr lang="ru-RU" sz="1600" dirty="0" smtClean="0">
              <a:solidFill>
                <a:srgbClr val="0070C0"/>
              </a:solidFill>
              <a:latin typeface="Times New Roman" pitchFamily="18" charset="0"/>
              <a:cs typeface="Times New Roman" pitchFamily="18" charset="0"/>
            </a:endParaRPr>
          </a:p>
          <a:p>
            <a:r>
              <a:rPr lang="kk-KZ" sz="1600" dirty="0" smtClean="0">
                <a:solidFill>
                  <a:srgbClr val="0070C0"/>
                </a:solidFill>
                <a:latin typeface="Times New Roman" pitchFamily="18" charset="0"/>
                <a:cs typeface="Times New Roman" pitchFamily="18" charset="0"/>
              </a:rPr>
              <a:t>Қабілеті жоғары оқушыларға</a:t>
            </a:r>
            <a:endParaRPr lang="ru-RU" sz="1600" dirty="0" smtClean="0">
              <a:solidFill>
                <a:srgbClr val="0070C0"/>
              </a:solidFill>
              <a:latin typeface="Times New Roman" pitchFamily="18" charset="0"/>
              <a:cs typeface="Times New Roman" pitchFamily="18" charset="0"/>
            </a:endParaRPr>
          </a:p>
          <a:p>
            <a:r>
              <a:rPr lang="kk-KZ" sz="1600" dirty="0" smtClean="0">
                <a:solidFill>
                  <a:srgbClr val="0070C0"/>
                </a:solidFill>
                <a:latin typeface="Times New Roman" pitchFamily="18" charset="0"/>
                <a:cs typeface="Times New Roman" pitchFamily="18" charset="0"/>
              </a:rPr>
              <a:t>«Қарқын» тәсіліне байланысты тапсырмалар:</a:t>
            </a:r>
            <a:endParaRPr lang="ru-RU" sz="1600" dirty="0" smtClean="0">
              <a:solidFill>
                <a:srgbClr val="0070C0"/>
              </a:solidFill>
              <a:latin typeface="Times New Roman" pitchFamily="18" charset="0"/>
              <a:cs typeface="Times New Roman" pitchFamily="18" charset="0"/>
            </a:endParaRPr>
          </a:p>
          <a:p>
            <a:r>
              <a:rPr lang="kk-KZ" sz="1600" b="1" dirty="0" smtClean="0">
                <a:solidFill>
                  <a:srgbClr val="0070C0"/>
                </a:solidFill>
                <a:latin typeface="Times New Roman" pitchFamily="18" charset="0"/>
                <a:cs typeface="Times New Roman" pitchFamily="18" charset="0"/>
              </a:rPr>
              <a:t>*Допты жоғарыдан ойынға қосу</a:t>
            </a:r>
            <a:endParaRPr lang="ru-RU" sz="1600" b="1" dirty="0" smtClean="0">
              <a:solidFill>
                <a:srgbClr val="0070C0"/>
              </a:solidFill>
              <a:latin typeface="Times New Roman" pitchFamily="18" charset="0"/>
              <a:cs typeface="Times New Roman" pitchFamily="18" charset="0"/>
            </a:endParaRPr>
          </a:p>
          <a:p>
            <a:r>
              <a:rPr lang="kk-KZ" sz="1600" b="1" dirty="0" smtClean="0">
                <a:solidFill>
                  <a:srgbClr val="0070C0"/>
                </a:solidFill>
                <a:latin typeface="Times New Roman" pitchFamily="18" charset="0"/>
                <a:cs typeface="Times New Roman" pitchFamily="18" charset="0"/>
              </a:rPr>
              <a:t>*Қорғаныс кезіндегі қозғалыс техникасы</a:t>
            </a:r>
            <a:endParaRPr lang="ru-RU" sz="1600" b="1" dirty="0" smtClean="0">
              <a:solidFill>
                <a:srgbClr val="0070C0"/>
              </a:solidFill>
              <a:latin typeface="Times New Roman" pitchFamily="18" charset="0"/>
              <a:cs typeface="Times New Roman" pitchFamily="18" charset="0"/>
            </a:endParaRPr>
          </a:p>
          <a:p>
            <a:r>
              <a:rPr lang="kk-KZ" sz="1600" b="1" dirty="0" smtClean="0">
                <a:solidFill>
                  <a:srgbClr val="0070C0"/>
                </a:solidFill>
                <a:latin typeface="Times New Roman" pitchFamily="18" charset="0"/>
                <a:cs typeface="Times New Roman" pitchFamily="18" charset="0"/>
              </a:rPr>
              <a:t>*Шабуыл кезіндегі әдістерді үйрету</a:t>
            </a:r>
            <a:endParaRPr lang="ru-RU" sz="1600" b="1" dirty="0" smtClean="0">
              <a:solidFill>
                <a:srgbClr val="0070C0"/>
              </a:solidFill>
              <a:latin typeface="Times New Roman" pitchFamily="18" charset="0"/>
              <a:cs typeface="Times New Roman" pitchFamily="18" charset="0"/>
            </a:endParaRPr>
          </a:p>
          <a:p>
            <a:pPr algn="ctr"/>
            <a:r>
              <a:rPr lang="kk-KZ" b="1" dirty="0" smtClean="0">
                <a:solidFill>
                  <a:srgbClr val="C00000"/>
                </a:solidFill>
                <a:latin typeface="Times New Roman" pitchFamily="18" charset="0"/>
                <a:cs typeface="Times New Roman" pitchFamily="18" charset="0"/>
              </a:rPr>
              <a:t>Тапсырма тәсілі:</a:t>
            </a:r>
            <a:endParaRPr lang="ru-RU" b="1" dirty="0" smtClean="0">
              <a:solidFill>
                <a:srgbClr val="C00000"/>
              </a:solidFill>
              <a:latin typeface="Times New Roman" pitchFamily="18" charset="0"/>
              <a:cs typeface="Times New Roman" pitchFamily="18" charset="0"/>
            </a:endParaRPr>
          </a:p>
          <a:p>
            <a:r>
              <a:rPr lang="kk-KZ" sz="1600" dirty="0" smtClean="0">
                <a:solidFill>
                  <a:srgbClr val="0070C0"/>
                </a:solidFill>
                <a:latin typeface="Times New Roman" pitchFamily="18" charset="0"/>
                <a:cs typeface="Times New Roman" pitchFamily="18" charset="0"/>
              </a:rPr>
              <a:t>Оқушылардың қажеттіліктеріне қарай(көмек керек пе, əлде күрделі тапсырмалар беру керек пе) түрлі кестелерді немесе жаттығулар мен тапсырмаларды жасау.</a:t>
            </a:r>
          </a:p>
          <a:p>
            <a:r>
              <a:rPr lang="kk-KZ" sz="1600" dirty="0" smtClean="0">
                <a:solidFill>
                  <a:srgbClr val="0070C0"/>
                </a:solidFill>
                <a:latin typeface="Times New Roman" pitchFamily="18" charset="0"/>
                <a:cs typeface="Times New Roman" pitchFamily="18" charset="0"/>
              </a:rPr>
              <a:t>Оқушыларды  жекелей отырып әдіс тәсілдерін орындауына байланысты қателіктерін анақтап,</a:t>
            </a:r>
            <a:endParaRPr lang="ru-RU" sz="1600" dirty="0" smtClean="0">
              <a:solidFill>
                <a:srgbClr val="0070C0"/>
              </a:solidFill>
              <a:latin typeface="Times New Roman" pitchFamily="18" charset="0"/>
              <a:cs typeface="Times New Roman" pitchFamily="18" charset="0"/>
            </a:endParaRPr>
          </a:p>
          <a:p>
            <a:r>
              <a:rPr lang="kk-KZ" sz="1600" dirty="0" smtClean="0">
                <a:solidFill>
                  <a:srgbClr val="0070C0"/>
                </a:solidFill>
                <a:latin typeface="Times New Roman" pitchFamily="18" charset="0"/>
                <a:cs typeface="Times New Roman" pitchFamily="18" charset="0"/>
              </a:rPr>
              <a:t>оны жетілдіруге және қатесін түзетуге арнап жана тапсырмалар береміз:</a:t>
            </a:r>
            <a:endParaRPr lang="ru-RU" sz="1600" dirty="0" smtClean="0">
              <a:solidFill>
                <a:srgbClr val="0070C0"/>
              </a:solidFill>
              <a:latin typeface="Times New Roman" pitchFamily="18" charset="0"/>
              <a:cs typeface="Times New Roman" pitchFamily="18" charset="0"/>
            </a:endParaRPr>
          </a:p>
          <a:p>
            <a:r>
              <a:rPr lang="kk-KZ" sz="1600" b="1" dirty="0" smtClean="0">
                <a:solidFill>
                  <a:srgbClr val="0070C0"/>
                </a:solidFill>
                <a:latin typeface="Times New Roman" pitchFamily="18" charset="0"/>
                <a:cs typeface="Times New Roman" pitchFamily="18" charset="0"/>
              </a:rPr>
              <a:t>*Допты ойынға қосуды үйрету</a:t>
            </a:r>
            <a:endParaRPr lang="ru-RU" sz="1600" b="1" dirty="0" smtClean="0">
              <a:solidFill>
                <a:srgbClr val="0070C0"/>
              </a:solidFill>
              <a:latin typeface="Times New Roman" pitchFamily="18" charset="0"/>
              <a:cs typeface="Times New Roman" pitchFamily="18" charset="0"/>
            </a:endParaRPr>
          </a:p>
          <a:p>
            <a:r>
              <a:rPr lang="kk-KZ" sz="1600" b="1" dirty="0" smtClean="0">
                <a:solidFill>
                  <a:srgbClr val="0070C0"/>
                </a:solidFill>
                <a:latin typeface="Times New Roman" pitchFamily="18" charset="0"/>
                <a:cs typeface="Times New Roman" pitchFamily="18" charset="0"/>
              </a:rPr>
              <a:t>*Допты жоғарыдан қабылдау</a:t>
            </a:r>
            <a:endParaRPr lang="ru-RU" sz="1600" b="1" dirty="0" smtClean="0">
              <a:solidFill>
                <a:srgbClr val="0070C0"/>
              </a:solidFill>
              <a:latin typeface="Times New Roman" pitchFamily="18" charset="0"/>
              <a:cs typeface="Times New Roman" pitchFamily="18" charset="0"/>
            </a:endParaRPr>
          </a:p>
          <a:p>
            <a:r>
              <a:rPr lang="kk-KZ" sz="1600" b="1" dirty="0" smtClean="0">
                <a:solidFill>
                  <a:srgbClr val="0070C0"/>
                </a:solidFill>
                <a:latin typeface="Times New Roman" pitchFamily="18" charset="0"/>
                <a:cs typeface="Times New Roman" pitchFamily="18" charset="0"/>
              </a:rPr>
              <a:t>*Допты төменнен қабылдау</a:t>
            </a:r>
          </a:p>
          <a:p>
            <a:endParaRPr lang="kk-KZ" sz="1600" dirty="0" smtClean="0">
              <a:latin typeface="Times New Roman" pitchFamily="18" charset="0"/>
              <a:cs typeface="Times New Roman" pitchFamily="18" charset="0"/>
            </a:endParaRPr>
          </a:p>
          <a:p>
            <a:endParaRPr lang="ru-RU" sz="1600" dirty="0">
              <a:ln w="0"/>
              <a:solidFill>
                <a:srgbClr val="002060"/>
              </a:solidFill>
              <a:effectLst>
                <a:reflection blurRad="6350" stA="53000" endA="300" endPos="35500" dir="5400000" sy="-90000" algn="bl" rotWithShape="0"/>
              </a:effectLst>
              <a:latin typeface="Times New Roman" pitchFamily="18" charset="0"/>
              <a:cs typeface="Times New Roman" pitchFamily="18" charset="0"/>
            </a:endParaRPr>
          </a:p>
        </p:txBody>
      </p:sp>
      <p:sp>
        <p:nvSpPr>
          <p:cNvPr id="1025" name="Rectangle 1"/>
          <p:cNvSpPr>
            <a:spLocks noChangeArrowheads="1"/>
          </p:cNvSpPr>
          <p:nvPr/>
        </p:nvSpPr>
        <p:spPr bwMode="auto">
          <a:xfrm>
            <a:off x="539552" y="5157192"/>
            <a:ext cx="8088899" cy="107721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kk-KZ" sz="1600" b="0" i="0" u="none" strike="noStrike" cap="none" normalizeH="0" baseline="0" dirty="0" smtClean="0">
                <a:ln>
                  <a:noFill/>
                </a:ln>
                <a:solidFill>
                  <a:srgbClr val="C00000"/>
                </a:solidFill>
                <a:effectLst/>
                <a:latin typeface="Times New Roman" pitchFamily="18" charset="0"/>
                <a:ea typeface="Times New Roman" pitchFamily="18" charset="0"/>
                <a:cs typeface="Times New Roman" pitchFamily="18" charset="0"/>
              </a:rPr>
              <a:t>Оқушыларды  сапқа тұрғызу қайта денені қалпына келтіру жаттығуларын жасау. Жаймен жүріп, қолды биікке көтеріп төмен түсіріп дем алып, дем шығару. Қоштасу.</a:t>
            </a:r>
            <a:endParaRPr kumimoji="0" lang="kk-KZ" sz="1600" b="0" i="0" u="none" strike="noStrike" cap="none" normalizeH="0" baseline="0" dirty="0" smtClean="0">
              <a:ln>
                <a:noFill/>
              </a:ln>
              <a:solidFill>
                <a:srgbClr val="C00000"/>
              </a:solidFill>
              <a:effectLst/>
              <a:latin typeface="Times New Roman" pitchFamily="18" charset="0"/>
              <a:ea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kk-KZ" sz="1600" b="0" i="0" u="none" strike="noStrike" cap="none" normalizeH="0" baseline="0" dirty="0" smtClean="0">
                <a:ln>
                  <a:noFill/>
                </a:ln>
                <a:solidFill>
                  <a:srgbClr val="C00000"/>
                </a:solidFill>
                <a:effectLst/>
                <a:latin typeface="Times New Roman" pitchFamily="18" charset="0"/>
                <a:ea typeface="Calibri" pitchFamily="34" charset="0"/>
                <a:cs typeface="Times New Roman" pitchFamily="18" charset="0"/>
              </a:rPr>
              <a:t>Дескриптордың нәтижесінде «Екі жұлдыз,бір ұсыныс», «Бас бармақ», «Мадақтама»  әдістері арқылы оқушылар арасында қалыптастырушы бағалау жүргізіледі.                                                     </a:t>
            </a:r>
            <a:r>
              <a:rPr kumimoji="0" lang="ru-RU" sz="1600" b="0" i="0" u="none" strike="noStrike" cap="none" normalizeH="0" baseline="0" dirty="0" smtClean="0">
                <a:ln>
                  <a:noFill/>
                </a:ln>
                <a:solidFill>
                  <a:srgbClr val="C00000"/>
                </a:solidFill>
                <a:effectLst/>
                <a:latin typeface="Times New Roman" pitchFamily="18" charset="0"/>
                <a:cs typeface="Times New Roman" pitchFamily="18" charset="0"/>
              </a:rPr>
              <a:t> </a:t>
            </a:r>
          </a:p>
        </p:txBody>
      </p:sp>
    </p:spTree>
    <p:extLst>
      <p:ext uri="{BB962C8B-B14F-4D97-AF65-F5344CB8AC3E}">
        <p14:creationId xmlns:p14="http://schemas.microsoft.com/office/powerpoint/2010/main" xmlns="" val="4035590907"/>
      </p:ext>
    </p:extLst>
  </p:cSld>
  <p:clrMapOvr>
    <a:masterClrMapping/>
  </p:clrMapOvr>
  <p:timing>
    <p:tnLst>
      <p:par>
        <p:cTn id="1" dur="indefinite" restart="never" nodeType="tmRoot"/>
      </p:par>
    </p:tn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260</TotalTime>
  <Words>586</Words>
  <Application>Microsoft Office PowerPoint</Application>
  <PresentationFormat>Экран (4:3)</PresentationFormat>
  <Paragraphs>165</Paragraphs>
  <Slides>7</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7</vt:i4>
      </vt:variant>
    </vt:vector>
  </HeadingPairs>
  <TitlesOfParts>
    <vt:vector size="8" baseType="lpstr">
      <vt:lpstr>Тема Office</vt:lpstr>
      <vt:lpstr>Слайд 1</vt:lpstr>
      <vt:lpstr>Слайд 2</vt:lpstr>
      <vt:lpstr>Слайд 3</vt:lpstr>
      <vt:lpstr>Слайд 4</vt:lpstr>
      <vt:lpstr>Слайд 5</vt:lpstr>
      <vt:lpstr>Слайд 6</vt:lpstr>
      <vt:lpstr>Слайд 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DELUX</dc:creator>
  <cp:lastModifiedBy>RePack by SPecialiST</cp:lastModifiedBy>
  <cp:revision>34</cp:revision>
  <dcterms:created xsi:type="dcterms:W3CDTF">2018-05-17T09:10:24Z</dcterms:created>
  <dcterms:modified xsi:type="dcterms:W3CDTF">2018-05-31T03:30:02Z</dcterms:modified>
</cp:coreProperties>
</file>