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6" r:id="rId4"/>
    <p:sldId id="264" r:id="rId5"/>
    <p:sldId id="262" r:id="rId6"/>
    <p:sldId id="261" r:id="rId7"/>
    <p:sldId id="260" r:id="rId8"/>
    <p:sldId id="259" r:id="rId9"/>
    <p:sldId id="265" r:id="rId10"/>
    <p:sldId id="257" r:id="rId11"/>
    <p:sldId id="258" r:id="rId12"/>
    <p:sldId id="266" r:id="rId13"/>
    <p:sldId id="270" r:id="rId14"/>
    <p:sldId id="269" r:id="rId15"/>
    <p:sldId id="268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BF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764704"/>
            <a:ext cx="81360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  </a:t>
            </a:r>
            <a:r>
              <a:rPr lang="kk-KZ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</a:p>
          <a:p>
            <a:pPr algn="ctr"/>
            <a:endParaRPr lang="kk-KZ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дене мүшелері.</a:t>
            </a:r>
          </a:p>
          <a:p>
            <a:endParaRPr lang="kk-KZ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kk-KZ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«Б»</a:t>
            </a:r>
          </a:p>
          <a:p>
            <a:r>
              <a:rPr lang="kk-KZ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жетекшісі</a:t>
            </a:r>
            <a:r>
              <a:rPr lang="kk-KZ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Бакбер Г.Б.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6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764" y="694437"/>
            <a:ext cx="5902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latin typeface="Times New Roman"/>
                <a:ea typeface="Times New Roman"/>
              </a:rPr>
              <a:t>2-тапсырма  </a:t>
            </a:r>
            <a:r>
              <a:rPr lang="kk-KZ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«Атауын тап»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032" y="1700808"/>
            <a:ext cx="691276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Times New Roman"/>
              </a:rPr>
              <a:t>Суреттегі баланың бағыттаушы сызықпен көрсетіп тұрған дене мүшелерінің атауын айт</a:t>
            </a:r>
            <a:r>
              <a:rPr lang="kk-KZ" sz="24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kk-KZ" sz="2400" dirty="0" smtClean="0">
                <a:latin typeface="Times New Roman"/>
                <a:ea typeface="Times New Roman"/>
              </a:rPr>
              <a:t> </a:t>
            </a:r>
            <a:r>
              <a:rPr lang="kk-KZ" sz="2400" dirty="0">
                <a:latin typeface="Times New Roman"/>
                <a:ea typeface="Times New Roman"/>
                <a:cs typeface="Times New Roman"/>
              </a:rPr>
              <a:t>-Қол қандай бөліктерден тұрады?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400" dirty="0">
                <a:latin typeface="Times New Roman"/>
                <a:ea typeface="Times New Roman"/>
                <a:cs typeface="Times New Roman"/>
              </a:rPr>
              <a:t>-Аяқ қандай бөліктерден тұрады?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652869"/>
          <a:ext cx="8229600" cy="19278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43885"/>
              </p:ext>
            </p:extLst>
          </p:nvPr>
        </p:nvGraphicFramePr>
        <p:xfrm>
          <a:off x="1331640" y="4293096"/>
          <a:ext cx="6205043" cy="1264920"/>
        </p:xfrm>
        <a:graphic>
          <a:graphicData uri="http://schemas.openxmlformats.org/drawingml/2006/table">
            <a:tbl>
              <a:tblPr/>
              <a:tblGrid>
                <a:gridCol w="620504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kk-KZ" sz="2000" dirty="0">
                          <a:effectLst/>
                          <a:latin typeface="Times New Roman"/>
                          <a:ea typeface="Times New Roman"/>
                        </a:rPr>
                        <a:t>- Қол мүшелерінің бөліктерін атайды.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kk-KZ" sz="2000" dirty="0">
                          <a:effectLst/>
                          <a:latin typeface="Times New Roman"/>
                          <a:ea typeface="Times New Roman"/>
                        </a:rPr>
                        <a:t>- Аяқ мүшелерінің бөліктерін атайды.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kk-KZ" sz="2000" dirty="0">
                          <a:effectLst/>
                          <a:latin typeface="Times New Roman"/>
                          <a:ea typeface="Times New Roman"/>
                        </a:rPr>
                        <a:t>- Қол, аяқ бөліктерінің атауын оқиды.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s://avatars.mds.yandex.net/get-pdb/1898150/cc2dac3a-5cbf-4117-b5ab-8baf67648a0d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51" y="3212976"/>
            <a:ext cx="1806226" cy="23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урат\Desktop\i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37"/>
          <a:stretch/>
        </p:blipFill>
        <p:spPr bwMode="auto">
          <a:xfrm>
            <a:off x="1016" y="0"/>
            <a:ext cx="91794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5.infourok.ru/uploads/ex/09d0/0008e36f-48a126e3/hello_html_be1403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6064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38901"/>
              </p:ext>
            </p:extLst>
          </p:nvPr>
        </p:nvGraphicFramePr>
        <p:xfrm>
          <a:off x="3275856" y="692696"/>
          <a:ext cx="5194920" cy="5047488"/>
        </p:xfrm>
        <a:graphic>
          <a:graphicData uri="http://schemas.openxmlformats.org/drawingml/2006/table">
            <a:tbl>
              <a:tblPr/>
              <a:tblGrid>
                <a:gridCol w="51949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Сергіту сәті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Кел, балалар, тұрайық,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Алақанды соғайық.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Бір отырып, бір тұрып,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Біз тынығып алайық.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 аяқпен топ-топ,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Шапалақпен хоп-хоп.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Бір оңға, бір солға,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Өзімді-өзім айнала.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1" name="Picture 1" descr="C:\Users\Мурат\Desktop\90551145_00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8" y="1412776"/>
            <a:ext cx="2583854" cy="3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4624"/>
            <a:ext cx="6370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latin typeface="Times New Roman"/>
                <a:ea typeface="Times New Roman"/>
              </a:rPr>
              <a:t>3-тапсырма </a:t>
            </a:r>
            <a:r>
              <a:rPr lang="kk-KZ" sz="2400" b="1" dirty="0" smtClean="0">
                <a:latin typeface="Times New Roman"/>
                <a:ea typeface="Times New Roman"/>
              </a:rPr>
              <a:t>          </a:t>
            </a:r>
            <a:r>
              <a:rPr lang="kk-KZ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kk-KZ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Жас </a:t>
            </a:r>
            <a:r>
              <a:rPr lang="kk-KZ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зерттеушілер</a:t>
            </a:r>
            <a:r>
              <a:rPr lang="kk-KZ" sz="32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»</a:t>
            </a:r>
            <a:endParaRPr lang="ru-RU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21655"/>
              </p:ext>
            </p:extLst>
          </p:nvPr>
        </p:nvGraphicFramePr>
        <p:xfrm>
          <a:off x="354360" y="692696"/>
          <a:ext cx="3250704" cy="1261872"/>
        </p:xfrm>
        <a:graphic>
          <a:graphicData uri="http://schemas.openxmlformats.org/drawingml/2006/table">
            <a:tbl>
              <a:tblPr/>
              <a:tblGrid>
                <a:gridCol w="32507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Топ ережесі: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Бірігіп жұмыс жасау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Бір-бірін тындау.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Тапсырманы толық орындау.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15260"/>
              </p:ext>
            </p:extLst>
          </p:nvPr>
        </p:nvGraphicFramePr>
        <p:xfrm>
          <a:off x="475964" y="1988840"/>
          <a:ext cx="8229600" cy="84124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топ «Бас» тобы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А3 парағы беріледі, онда 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қуыршақты </a:t>
                      </a: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қоршау керек. Балалар оған дененің әрбір бөлігіне атауы жазылған дайын парақшаларды бекітеді.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35311"/>
              </p:ext>
            </p:extLst>
          </p:nvPr>
        </p:nvGraphicFramePr>
        <p:xfrm>
          <a:off x="611560" y="2885948"/>
          <a:ext cx="8229600" cy="56083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Сұрақ:</a:t>
                      </a:r>
                      <a:endParaRPr lang="ru-RU" sz="1400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Адамға қол не үшін қажет?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30261"/>
              </p:ext>
            </p:extLst>
          </p:nvPr>
        </p:nvGraphicFramePr>
        <p:xfrm>
          <a:off x="457200" y="3461464"/>
          <a:ext cx="8229600" cy="147970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479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топ «Қол» тобы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Адамның бейнесін геометриялық пішіндерден құрастыр.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Сұрақ:</a:t>
                      </a:r>
                      <a:endParaRPr lang="ru-RU" sz="1400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-Адамға аяқ не үшін керек?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28590"/>
              </p:ext>
            </p:extLst>
          </p:nvPr>
        </p:nvGraphicFramePr>
        <p:xfrm>
          <a:off x="475964" y="4853012"/>
          <a:ext cx="8229600" cy="1402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топ «Аяқ» тобы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</a:rPr>
                        <a:t>Дененің әр бөлігін зерттей отырып, бір оқушының денесінің бөліктерін көрсету.</a:t>
                      </a:r>
                      <a:r>
                        <a:rPr lang="kk-KZ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Стикерлерді </a:t>
                      </a: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(басы, қолы, қолы, аяғы, аяғы, аяғы, денесі, мойны) жапсыру.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Сұрақ:</a:t>
                      </a:r>
                      <a:endParaRPr lang="ru-RU" sz="1400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Адамға бас және мойын не үшін қажет екенін айтып бер?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51920" y="836712"/>
            <a:ext cx="489654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/>
                <a:ea typeface="Times New Roman"/>
              </a:rPr>
              <a:t>Тапсырма</a:t>
            </a:r>
            <a:r>
              <a:rPr lang="kk-KZ" dirty="0" smtClean="0">
                <a:latin typeface="Times New Roman"/>
                <a:ea typeface="Times New Roman"/>
              </a:rPr>
              <a:t>:  </a:t>
            </a:r>
            <a:r>
              <a:rPr lang="kk-KZ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Адам денесінің бөліктерін зерттей отырып, дене мүшелерін дұрыс орналастыр. Сұраққа жауап бер.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28791"/>
              </p:ext>
            </p:extLst>
          </p:nvPr>
        </p:nvGraphicFramePr>
        <p:xfrm>
          <a:off x="1134380" y="1268760"/>
          <a:ext cx="6912768" cy="4066032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Қосымша сұрақтар: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-Денеміздің қай мүшесі маңызды деп ойлайсың?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-Дене мүшелері не үшін  қажет</a:t>
                      </a:r>
                      <a:r>
                        <a:rPr lang="kk-KZ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Дескриптор: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Дене бөліктерін зерттейді.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Бөліктерді орналыстырады.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Дене мүшелерінің маңыздылығын айтады</a:t>
                      </a: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www.clipartbest.com/cliparts/pi5/XLj/pi5XLjg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33918"/>
            <a:ext cx="1711154" cy="23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77390"/>
            <a:ext cx="4376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/>
                <a:ea typeface="Times New Roman"/>
              </a:rPr>
              <a:t>4-тапсырма </a:t>
            </a:r>
            <a:r>
              <a:rPr lang="kk-KZ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«Сен білесің бе?»</a:t>
            </a:r>
            <a:r>
              <a:rPr lang="kk-KZ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45832"/>
              </p:ext>
            </p:extLst>
          </p:nvPr>
        </p:nvGraphicFramePr>
        <p:xfrm>
          <a:off x="457200" y="1340769"/>
          <a:ext cx="8229600" cy="126187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Қимылдарды жаса: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-Бір аяғыңды бүгіп, отырып тұр.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-Көзіңді жұм, қасындағы адаммен қолыңды беріп амандас.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-Бір қолыңмен пеналыңды ашып жап.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6348" y="2767281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Мәтінмен жұмыс</a:t>
            </a:r>
          </a:p>
          <a:p>
            <a:r>
              <a:rPr lang="kk-KZ" sz="2000" dirty="0" smtClean="0">
                <a:latin typeface="Times New Roman"/>
                <a:ea typeface="Times New Roman"/>
              </a:rPr>
              <a:t>Дене </a:t>
            </a:r>
            <a:r>
              <a:rPr lang="kk-KZ" sz="2000" dirty="0">
                <a:latin typeface="Times New Roman"/>
                <a:ea typeface="Times New Roman"/>
              </a:rPr>
              <a:t>мүшелері көмегімен істей алатын мүмкіндіктерін ата. 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6193"/>
              </p:ext>
            </p:extLst>
          </p:nvPr>
        </p:nvGraphicFramePr>
        <p:xfrm>
          <a:off x="475964" y="3789040"/>
          <a:ext cx="8229600" cy="147218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Дененің кейбір бөліктерінің жоқ болғаны жақсы ма?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Адамдарға өз мақсатына жетуіне кедергі бола ма?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Қимылдарды жасайды.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Мәтіндегі ақпаратпен таныс болады.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5178678"/>
            <a:ext cx="7283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Адамның дене мүшелері көмегімен істей алатын мүмкіндіктерін атайды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multiurok.ru/img/593103/image_5bf92b5624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7" y="653297"/>
            <a:ext cx="2308853" cy="13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89934"/>
              </p:ext>
            </p:extLst>
          </p:nvPr>
        </p:nvGraphicFramePr>
        <p:xfrm>
          <a:off x="1845914" y="733384"/>
          <a:ext cx="4968552" cy="981456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409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Кері  байланыс</a:t>
                      </a:r>
                      <a:r>
                        <a:rPr lang="kk-KZ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kk-KZ" sz="2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Менің сөзім»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1158" y="2240415"/>
            <a:ext cx="2739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бағалау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7816"/>
            <a:ext cx="2016223" cy="1693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https://avatars.mds.yandex.net/get-pdb/1813491/18daed8a-e7ba-424d-bf16-8ece1189bc58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7203"/>
            <a:ext cx="1872208" cy="190002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turkaramamotoru.com/tr/tip-karakter-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89" y="4437112"/>
            <a:ext cx="1728192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158" y="4849996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 жақсы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4466" y="6093296"/>
            <a:ext cx="150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4508" y="5589240"/>
            <a:ext cx="1355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image.freepik.com/free-vector/cartoon-boy-holding-book-with-waving-hand_43633-3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23875"/>
            <a:ext cx="2304257" cy="30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14532"/>
              </p:ext>
            </p:extLst>
          </p:nvPr>
        </p:nvGraphicFramePr>
        <p:xfrm>
          <a:off x="611560" y="1052736"/>
          <a:ext cx="8229600" cy="22433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Қорытынды сөз: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Денсауығына жаупкершілікпен қарау</a:t>
                      </a:r>
                      <a:r>
                        <a:rPr lang="kk-KZ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салауатты өмір салтына, дұрыс тамақтануға, </a:t>
                      </a:r>
                      <a:endParaRPr lang="kk-KZ" sz="3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спортпен </a:t>
                      </a:r>
                      <a:r>
                        <a:rPr lang="kk-KZ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айналысуға  шақырамын.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944559" cy="24729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225771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Осы сабақта қол жеткізілетін оқу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мақсаттары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159" y="2492896"/>
            <a:ext cx="25309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Сабақ мақсаттары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3180" y="2959784"/>
            <a:ext cx="696926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81128"/>
            <a:ext cx="28332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Бағалау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критерийлері: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3182" y="5153620"/>
            <a:ext cx="67367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72308" y="1426424"/>
            <a:ext cx="55081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1.2.3.1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9068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урат\Desktop\i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37"/>
          <a:stretch/>
        </p:blipFill>
        <p:spPr bwMode="auto">
          <a:xfrm>
            <a:off x="1016" y="0"/>
            <a:ext cx="91794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52933"/>
              </p:ext>
            </p:extLst>
          </p:nvPr>
        </p:nvGraphicFramePr>
        <p:xfrm>
          <a:off x="971600" y="1479206"/>
          <a:ext cx="6995220" cy="3855720"/>
        </p:xfrm>
        <a:graphic>
          <a:graphicData uri="http://schemas.openxmlformats.org/drawingml/2006/table">
            <a:tbl>
              <a:tblPr/>
              <a:tblGrid>
                <a:gridCol w="6995220"/>
              </a:tblGrid>
              <a:tr h="374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Психологиялық</a:t>
                      </a:r>
                      <a:r>
                        <a:rPr lang="kk-KZ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дайындық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Біз ақылды баламыз,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Өседі ой-санамыз.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Талаптанып білуге,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Бар ынтаны саламыз.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Санаймыз да, ойнамыз,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Ойнамыз да, ойлаймыз.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Үйренуге құмармыз,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Білім жолын қуғанбыз.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s://avatars.mds.yandex.net/get-pdb/2506526/33c3e09b-7ded-4139-be40-adc01a389c06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944216" cy="20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урат\Desktop\i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37"/>
          <a:stretch/>
        </p:blipFill>
        <p:spPr bwMode="auto">
          <a:xfrm>
            <a:off x="1016" y="0"/>
            <a:ext cx="91794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70071"/>
              </p:ext>
            </p:extLst>
          </p:nvPr>
        </p:nvGraphicFramePr>
        <p:xfrm>
          <a:off x="980067" y="404664"/>
          <a:ext cx="7455195" cy="4837176"/>
        </p:xfrm>
        <a:graphic>
          <a:graphicData uri="http://schemas.openxmlformats.org/drawingml/2006/table">
            <a:tbl>
              <a:tblPr/>
              <a:tblGrid>
                <a:gridCol w="74551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«Бұл</a:t>
                      </a:r>
                      <a:r>
                        <a:rPr lang="kk-KZ" sz="4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kk-KZ" sz="4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?» </a:t>
                      </a:r>
                      <a:r>
                        <a:rPr lang="kk-KZ" sz="3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ойыны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Тапсырма: </a:t>
                      </a:r>
                      <a:r>
                        <a:rPr lang="kk-KZ" sz="3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Берілген сұлбаларға қарап, жануарларды ата.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3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Сұлба - </a:t>
                      </a:r>
                      <a:r>
                        <a:rPr lang="kk-KZ" sz="3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деген кез келген нәрсенің</a:t>
                      </a:r>
                      <a:r>
                        <a:rPr lang="kk-KZ" sz="3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үстінен қарағандағы көрінісін айтады.</a:t>
                      </a:r>
                      <a:endParaRPr lang="ru-RU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C:\Users\Мурат\Desktop\elephany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" y="1028502"/>
            <a:ext cx="76328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877347/203cf0b3-f73a-4095-b9fe-72b791393ed1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0" y="1158595"/>
            <a:ext cx="7579604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im0-tub-kz.yandex.net/i?id=f2357cc02d50ec615914c1d63b57d95b&amp;n=13&amp;ex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" y="1100296"/>
            <a:ext cx="776765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im0-tub-kz.yandex.net/i?id=74b6705678b38530848083fdc4887993&amp;n=13&amp;ex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296"/>
            <a:ext cx="77530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80159" y="1075048"/>
            <a:ext cx="7848873" cy="5234272"/>
            <a:chOff x="755575" y="670384"/>
            <a:chExt cx="8038433" cy="554461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55575" y="670384"/>
              <a:ext cx="8038433" cy="55446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s://cdn.pixabay.com/photo/2013/07/12/18/17/rabbit-153203_128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5082" y="980728"/>
              <a:ext cx="6419493" cy="450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75600" y="346348"/>
            <a:ext cx="8568952" cy="6192688"/>
            <a:chOff x="251520" y="332656"/>
            <a:chExt cx="8568952" cy="62646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51520" y="332656"/>
              <a:ext cx="8568952" cy="626469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71599" y="604116"/>
              <a:ext cx="8160841" cy="5583847"/>
              <a:chOff x="155575" y="-144463"/>
              <a:chExt cx="8639469" cy="6276990"/>
            </a:xfrm>
          </p:grpSpPr>
          <p:pic>
            <p:nvPicPr>
              <p:cNvPr id="19" name="Picture 2" descr="https://cdn.pixabay.com/photo/2013/07/12/18/17/rabbit-153203_128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2381905"/>
                <a:ext cx="2185668" cy="224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AutoShape 4" descr="https://img2.freepng.ru/20180420/cqq/kisspng-computer-icons-clip-art-sitting-clipart-5ada177eeb6565.6134635915242423029642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1" name="Picture 6" descr="C:\Users\Мурат\Desktop\elephany-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" y="183487"/>
                <a:ext cx="2999431" cy="3072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s://avatars.mds.yandex.net/get-pdb/877347/203cf0b3-f73a-4095-b9fe-72b791393ed1/s12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3891519"/>
                <a:ext cx="2638868" cy="224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https://im0-tub-kz.yandex.net/i?id=74b6705678b38530848083fdc4887993&amp;n=13&amp;exp=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71" y="4053607"/>
                <a:ext cx="3498399" cy="1916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https://im0-tub-kz.yandex.net/i?id=f2357cc02d50ec615914c1d63b57d95b&amp;n=13&amp;exp=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7288"/>
                <a:ext cx="3456384" cy="2387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" name="Picture 2" descr="https://thumbs.dreamstime.com/b/fashion-man-couple-outlined-template-figure-silhouette-full-length-front-view-vector-illustration-isolated-white-background-629943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0" y="346348"/>
            <a:ext cx="8568952" cy="6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4538" y="620688"/>
            <a:ext cx="2530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92"/>
              </p:ext>
            </p:extLst>
          </p:nvPr>
        </p:nvGraphicFramePr>
        <p:xfrm>
          <a:off x="1475656" y="2060848"/>
          <a:ext cx="6667472" cy="2523744"/>
        </p:xfrm>
        <a:graphic>
          <a:graphicData uri="http://schemas.openxmlformats.org/drawingml/2006/table">
            <a:tbl>
              <a:tblPr/>
              <a:tblGrid>
                <a:gridCol w="666747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kk-KZ" sz="3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секіру</a:t>
                      </a:r>
                      <a:r>
                        <a:rPr lang="kk-KZ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отырып-тұру, 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kk-KZ" sz="3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оңға-солға </a:t>
                      </a:r>
                      <a:r>
                        <a:rPr lang="kk-KZ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иілу, 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r>
                        <a:rPr lang="kk-KZ" sz="3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алға-артқа</a:t>
                      </a:r>
                      <a:r>
                        <a:rPr lang="kk-KZ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басын қозғалту, 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kk-KZ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кез келген затты үстелден алу.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2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20688"/>
            <a:ext cx="31741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Топ құру</a:t>
            </a:r>
            <a:r>
              <a:rPr lang="kk-KZ" sz="5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81379"/>
              </p:ext>
            </p:extLst>
          </p:nvPr>
        </p:nvGraphicFramePr>
        <p:xfrm>
          <a:off x="2270637" y="2060848"/>
          <a:ext cx="4752528" cy="210312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топ – </a:t>
                      </a:r>
                      <a:r>
                        <a:rPr lang="kk-KZ" sz="4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«Бас» тобы</a:t>
                      </a:r>
                      <a:endParaRPr lang="ru-RU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топ – </a:t>
                      </a:r>
                      <a:r>
                        <a:rPr lang="kk-KZ" sz="4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«Қол» тобы</a:t>
                      </a:r>
                      <a:endParaRPr lang="ru-RU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топ – </a:t>
                      </a:r>
                      <a:r>
                        <a:rPr lang="kk-KZ" sz="4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«Аяқ» тобы</a:t>
                      </a:r>
                      <a:endParaRPr lang="ru-RU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207" y="574502"/>
            <a:ext cx="6401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«Адамның дене мүшелері»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ds04.infourok.ru/uploads/ex/0f2a/00016eb9-036999cb/hello_html_m1233d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05" y="1916832"/>
            <a:ext cx="3882714" cy="33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31398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/>
                <a:ea typeface="Times New Roman"/>
              </a:rPr>
              <a:t>Мақсаты: </a:t>
            </a:r>
            <a:r>
              <a:rPr lang="kk-KZ" sz="2000" dirty="0">
                <a:latin typeface="Times New Roman"/>
                <a:ea typeface="Times New Roman"/>
              </a:rPr>
              <a:t>а</a:t>
            </a:r>
            <a:r>
              <a:rPr lang="kk-KZ" sz="2000" dirty="0" smtClean="0">
                <a:latin typeface="Times New Roman"/>
                <a:ea typeface="Times New Roman"/>
              </a:rPr>
              <a:t>дам </a:t>
            </a:r>
            <a:r>
              <a:rPr lang="kk-KZ" sz="2000" dirty="0">
                <a:latin typeface="Times New Roman"/>
                <a:ea typeface="Times New Roman"/>
              </a:rPr>
              <a:t>денесінің негізгі бөліктерін дәл атаймыз, оларды іс жүзінде тауып, дененің әрбір бөлігі не үшін қажет екенін анықтаймыз</a:t>
            </a:r>
            <a:r>
              <a:rPr lang="kk-KZ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2.arhivurokov.ru/multiurok/html/2018/01/11/s_5a57ae7507a0c/794828_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ds05.infourok.ru/uploads/ex/0c1a/0005b169-fba14d52/hello_html_m178d2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24279" r="23891" b="35099"/>
          <a:stretch/>
        </p:blipFill>
        <p:spPr bwMode="auto">
          <a:xfrm>
            <a:off x="827584" y="1478007"/>
            <a:ext cx="7859825" cy="34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84784"/>
            <a:ext cx="4399657" cy="6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7752" y="4630434"/>
            <a:ext cx="4399657" cy="33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34121" y="683985"/>
            <a:ext cx="6651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latin typeface="Times New Roman"/>
                <a:ea typeface="Times New Roman"/>
              </a:rPr>
              <a:t>1-тапсырма</a:t>
            </a:r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«Жасырынған 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бейне»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5117122"/>
            <a:ext cx="7856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/>
                <a:ea typeface="Times New Roman"/>
              </a:rPr>
              <a:t>- Балалардың </a:t>
            </a:r>
            <a:r>
              <a:rPr lang="kk-KZ" sz="2000" dirty="0">
                <a:latin typeface="Times New Roman"/>
                <a:ea typeface="Times New Roman"/>
              </a:rPr>
              <a:t>әрбір бейнесі қандай қозғалыс жасайды?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5477162"/>
            <a:ext cx="7856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/>
                <a:ea typeface="Times New Roman"/>
              </a:rPr>
              <a:t>- Осы </a:t>
            </a:r>
            <a:r>
              <a:rPr lang="kk-KZ" sz="2000" dirty="0">
                <a:latin typeface="Times New Roman"/>
                <a:ea typeface="Times New Roman"/>
              </a:rPr>
              <a:t>қозғалыс орындағанда дененің қай бөліктері орындайды?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83629" y="1331476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жұмыс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30571"/>
              </p:ext>
            </p:extLst>
          </p:nvPr>
        </p:nvGraphicFramePr>
        <p:xfrm>
          <a:off x="2483768" y="404664"/>
          <a:ext cx="4474840" cy="841248"/>
        </p:xfrm>
        <a:graphic>
          <a:graphicData uri="http://schemas.openxmlformats.org/drawingml/2006/table">
            <a:tbl>
              <a:tblPr/>
              <a:tblGrid>
                <a:gridCol w="4474840"/>
              </a:tblGrid>
              <a:tr h="607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4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 сақта!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340768"/>
            <a:ext cx="7200800" cy="34163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Бас, мойын, дене, аяқ, қол - адамның дене мүшелері.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Қол - иық белдеуі.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Аяқ - жамбас белдеуі. </a:t>
            </a:r>
            <a:endParaRPr kumimoji="0" lang="kk-KZ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18431"/>
              </p:ext>
            </p:extLst>
          </p:nvPr>
        </p:nvGraphicFramePr>
        <p:xfrm>
          <a:off x="475964" y="5229200"/>
          <a:ext cx="8229600" cy="112166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Дескриптор: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Негеш пен Эвриканың 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бейнесін сұлба</a:t>
                      </a:r>
                      <a:r>
                        <a:rPr lang="kk-KZ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арқылы 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анықтайды</a:t>
                      </a: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Қандай қозғалыс жасағанын және дененің қай бөліктері орындағанын айтады.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Дене мүшелерін есте сақтайды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</TotalTime>
  <Words>698</Words>
  <Application>Microsoft Office PowerPoint</Application>
  <PresentationFormat>Экран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 Аубакиров</dc:creator>
  <cp:lastModifiedBy>Мурат Аубакиров</cp:lastModifiedBy>
  <cp:revision>28</cp:revision>
  <dcterms:created xsi:type="dcterms:W3CDTF">2019-11-12T12:13:57Z</dcterms:created>
  <dcterms:modified xsi:type="dcterms:W3CDTF">2020-04-30T07:26:06Z</dcterms:modified>
</cp:coreProperties>
</file>