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2" r:id="rId4"/>
    <p:sldId id="261" r:id="rId5"/>
    <p:sldId id="274" r:id="rId6"/>
    <p:sldId id="275" r:id="rId7"/>
    <p:sldId id="276" r:id="rId8"/>
    <p:sldId id="263" r:id="rId9"/>
    <p:sldId id="268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8672" y="2348345"/>
            <a:ext cx="6068292" cy="5486400"/>
          </a:xfrm>
        </p:spPr>
        <p:txBody>
          <a:bodyPr>
            <a:normAutofit fontScale="90000"/>
          </a:bodyPr>
          <a:lstStyle/>
          <a:p>
            <a:pPr algn="l"/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Мектеп: Мұхтар НОМ (ШЖМ)</a:t>
            </a:r>
            <a:b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Пән: алгебра</a:t>
            </a:r>
            <a:b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мұғалімі: Ахметова М.Т.</a:t>
            </a:r>
            <a:b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7</a:t>
            </a:r>
            <a:b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№93</a:t>
            </a:r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8" y="415636"/>
            <a:ext cx="8811491" cy="1112912"/>
          </a:xfrm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Қашықтықтан оқыту жүйесі бойынша дайындалған сабақ презентациясы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 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1741">
            <a:off x="74797" y="1532501"/>
            <a:ext cx="2451811" cy="28909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7"/>
          <a:stretch/>
        </p:blipFill>
        <p:spPr>
          <a:xfrm rot="1513707">
            <a:off x="7306198" y="4470742"/>
            <a:ext cx="1478540" cy="201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399">
            <a:off x="6309086" y="896418"/>
            <a:ext cx="2407867" cy="3122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2" r="11413" b="-1"/>
          <a:stretch/>
        </p:blipFill>
        <p:spPr>
          <a:xfrm>
            <a:off x="1929965" y="4265269"/>
            <a:ext cx="4387708" cy="2529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7" y="1633486"/>
            <a:ext cx="3531826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5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2458" y="1221474"/>
            <a:ext cx="5150224" cy="4532555"/>
          </a:xfrm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Алгебралық </a:t>
            </a:r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бөлшектерді </a:t>
            </a: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8" y="415636"/>
            <a:ext cx="8811491" cy="1112912"/>
          </a:xfrm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сабағымыздың тақырыбы: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dirty="0">
                <a:solidFill>
                  <a:srgbClr val="FFFF00"/>
                </a:solidFill>
              </a:rPr>
              <a:t>7.2.1.20</a:t>
            </a:r>
            <a:endParaRPr lang="ru-RU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kk-KZ" sz="4000" dirty="0">
                <a:solidFill>
                  <a:srgbClr val="FFFF00"/>
                </a:solidFill>
              </a:rPr>
              <a:t>алгебралық бөлшектерді </a:t>
            </a:r>
            <a:r>
              <a:rPr lang="kk-KZ" sz="4000" dirty="0" smtClean="0">
                <a:solidFill>
                  <a:srgbClr val="FFFF00"/>
                </a:solidFill>
              </a:rPr>
              <a:t>көбейту амалын </a:t>
            </a:r>
            <a:r>
              <a:rPr lang="kk-KZ" sz="4000" dirty="0">
                <a:solidFill>
                  <a:srgbClr val="FFFF00"/>
                </a:solidFill>
              </a:rPr>
              <a:t>орындау;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51379"/>
            <a:ext cx="7886700" cy="791569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rgbClr val="FAFAFA"/>
                </a:solidFill>
              </a:rPr>
              <a:t>.</a:t>
            </a:r>
            <a:r>
              <a:rPr lang="kk-KZ" sz="2400" u="sng" dirty="0" smtClean="0"/>
              <a:t/>
            </a:r>
            <a:br>
              <a:rPr lang="kk-KZ" sz="2400" u="sng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kk-KZ" sz="4400" dirty="0" smtClean="0"/>
              <a:t> 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706" y="1350818"/>
            <a:ext cx="6265099" cy="497627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kk-KZ" sz="3600" dirty="0" smtClean="0"/>
          </a:p>
          <a:p>
            <a:pPr marL="0" indent="0">
              <a:buNone/>
            </a:pPr>
            <a:r>
              <a:rPr lang="kk-KZ" sz="11000" dirty="0" smtClean="0">
                <a:solidFill>
                  <a:srgbClr val="FFFF00"/>
                </a:solidFill>
              </a:rPr>
              <a:t>        </a:t>
            </a:r>
            <a:r>
              <a:rPr lang="kk-KZ" sz="11000" dirty="0" smtClean="0">
                <a:solidFill>
                  <a:srgbClr val="FFFF00"/>
                </a:solidFill>
              </a:rPr>
              <a:t>Қайталау</a:t>
            </a:r>
            <a:r>
              <a:rPr lang="kk-KZ" sz="11000" dirty="0" smtClean="0">
                <a:solidFill>
                  <a:srgbClr val="FFFF00"/>
                </a:solidFill>
              </a:rPr>
              <a:t> </a:t>
            </a:r>
            <a:r>
              <a:rPr lang="kk-KZ" sz="11000" dirty="0">
                <a:solidFill>
                  <a:srgbClr val="FFFF00"/>
                </a:solidFill>
              </a:rPr>
              <a:t>сұрақтары:</a:t>
            </a:r>
            <a:endParaRPr lang="ru-RU" sz="11000" dirty="0">
              <a:solidFill>
                <a:srgbClr val="FFFF00"/>
              </a:solidFill>
            </a:endParaRPr>
          </a:p>
          <a:p>
            <a:pPr lvl="0"/>
            <a:r>
              <a:rPr lang="kk-KZ" sz="6000" dirty="0">
                <a:solidFill>
                  <a:srgbClr val="FFFF00"/>
                </a:solidFill>
              </a:rPr>
              <a:t>1) Бөлімдері бірдей бөлшектер қалай қосылады?</a:t>
            </a:r>
            <a:endParaRPr lang="ru-RU" sz="6000" dirty="0">
              <a:solidFill>
                <a:srgbClr val="FFFF00"/>
              </a:solidFill>
            </a:endParaRPr>
          </a:p>
          <a:p>
            <a:pPr lvl="0"/>
            <a:r>
              <a:rPr lang="kk-KZ" sz="6000" dirty="0">
                <a:solidFill>
                  <a:srgbClr val="FFFF00"/>
                </a:solidFill>
              </a:rPr>
              <a:t>2) Бөлімдері әр түрлі бөлшектер қалай қосылады?</a:t>
            </a:r>
            <a:endParaRPr lang="ru-RU" sz="6000" dirty="0">
              <a:solidFill>
                <a:srgbClr val="FFFF00"/>
              </a:solidFill>
            </a:endParaRPr>
          </a:p>
          <a:p>
            <a:pPr lvl="0"/>
            <a:r>
              <a:rPr lang="kk-KZ" sz="6000" dirty="0">
                <a:solidFill>
                  <a:srgbClr val="FFFF00"/>
                </a:solidFill>
              </a:rPr>
              <a:t>3) Бөлімдері, бірдей бөлшектерді қалай азайтады?</a:t>
            </a:r>
            <a:endParaRPr lang="ru-RU" sz="6000" dirty="0">
              <a:solidFill>
                <a:srgbClr val="FFFF00"/>
              </a:solidFill>
            </a:endParaRPr>
          </a:p>
          <a:p>
            <a:pPr lvl="0"/>
            <a:r>
              <a:rPr lang="kk-KZ" sz="6000" dirty="0">
                <a:solidFill>
                  <a:srgbClr val="FFFF00"/>
                </a:solidFill>
              </a:rPr>
              <a:t>4) Бөлімдері әр түрлі бөлшектерді қалай азайтады?</a:t>
            </a:r>
            <a:endParaRPr lang="ru-RU" sz="6000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6000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kk-KZ" sz="5500" dirty="0" smtClean="0">
                <a:solidFill>
                  <a:srgbClr val="FFFF00"/>
                </a:solidFill>
              </a:rPr>
              <a:t>( қайталау сұрақтары </a:t>
            </a:r>
            <a:r>
              <a:rPr lang="en-US" sz="5500" dirty="0" err="1" smtClean="0">
                <a:solidFill>
                  <a:srgbClr val="FFFF00"/>
                </a:solidFill>
              </a:rPr>
              <a:t>What`app</a:t>
            </a:r>
            <a:r>
              <a:rPr lang="en-US" sz="5500" dirty="0" smtClean="0">
                <a:solidFill>
                  <a:srgbClr val="FFFF00"/>
                </a:solidFill>
              </a:rPr>
              <a:t> </a:t>
            </a:r>
            <a:r>
              <a:rPr lang="kk-KZ" sz="5500" dirty="0" smtClean="0">
                <a:solidFill>
                  <a:srgbClr val="FFFF00"/>
                </a:solidFill>
              </a:rPr>
              <a:t>желісінің видеовызов арқылы жүзеге асырылады)</a:t>
            </a:r>
            <a:endParaRPr lang="ru-RU" sz="55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23" y="498763"/>
            <a:ext cx="2618509" cy="521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k-KZ" sz="2400" dirty="0" smtClean="0">
                    <a:solidFill>
                      <a:schemeClr val="accent1"/>
                    </a:solidFill>
                  </a:rPr>
                  <a:t>Алгебралық бөлшектерді көбейту үшін олардың алымдарының көбейтіндісін алымына, ал бөлімдерінің көбейтіндісін бөліміне жазу керек. </a:t>
                </a:r>
                <a:endParaRPr lang="ru-RU" sz="2400" dirty="0">
                  <a:solidFill>
                    <a:schemeClr val="accent1"/>
                  </a:solidFill>
                </a:endParaRPr>
              </a:p>
              <a:p>
                <a:r>
                  <a:rPr lang="kk-KZ" sz="2400" dirty="0">
                    <a:solidFill>
                      <a:schemeClr val="accent1"/>
                    </a:solidFill>
                  </a:rPr>
                  <a:t>Бөлшектерді көбейту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 және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3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 </m:t>
                    </m:r>
                  </m:oMath>
                </a14:m>
                <a:r>
                  <a:rPr lang="kk-KZ" sz="2400" dirty="0">
                    <a:solidFill>
                      <a:schemeClr val="accent1"/>
                    </a:solidFill>
                  </a:rPr>
                  <a:t> бөлшектерін көбейтуді </a:t>
                </a:r>
                <a:endParaRPr lang="kk-KZ" sz="2400" dirty="0" smtClean="0">
                  <a:solidFill>
                    <a:schemeClr val="accent1"/>
                  </a:solidFill>
                </a:endParaRPr>
              </a:p>
              <a:p>
                <a:endParaRPr lang="kk-KZ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kk-KZ" sz="2400" dirty="0" smtClean="0">
                    <a:solidFill>
                      <a:schemeClr val="accent1"/>
                    </a:solidFill>
                  </a:rPr>
                  <a:t>орындайық</a:t>
                </a:r>
                <a:r>
                  <a:rPr lang="kk-KZ" sz="2400" dirty="0">
                    <a:solidFill>
                      <a:schemeClr val="accent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kk-KZ" sz="2400" i="1">
                        <a:solidFill>
                          <a:schemeClr val="accent1"/>
                        </a:solidFill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3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1∙2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2∙3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6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kk-KZ" sz="2400" dirty="0">
                    <a:solidFill>
                      <a:schemeClr val="accent1"/>
                    </a:solidFill>
                  </a:rPr>
                  <a:t>. </a:t>
                </a:r>
                <a:endParaRPr lang="ru-RU" sz="2400" dirty="0">
                  <a:solidFill>
                    <a:schemeClr val="accent1"/>
                  </a:solidFill>
                </a:endParaRPr>
              </a:p>
              <a:p>
                <a:r>
                  <a:rPr lang="kk-KZ" sz="2400" dirty="0">
                    <a:solidFill>
                      <a:schemeClr val="accent1"/>
                    </a:solidFill>
                  </a:rPr>
                  <a:t>Ал енді осы жай бөлшектерді көбейтуді алгебралық бөлшектерді көбейту түрінде жазайық</a:t>
                </a:r>
                <a14:m>
                  <m:oMath xmlns:m="http://schemas.openxmlformats.org/officeDocument/2006/math">
                    <m:r>
                      <a:rPr lang="kk-KZ" sz="2400" i="1">
                        <a:solidFill>
                          <a:schemeClr val="accent1"/>
                        </a:solidFill>
                      </a:rPr>
                      <m:t>  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𝑎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𝑏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  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және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   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𝑚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𝑛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    </m:t>
                    </m:r>
                  </m:oMath>
                </a14:m>
                <a:r>
                  <a:rPr lang="kk-KZ" sz="2400" dirty="0">
                    <a:solidFill>
                      <a:schemeClr val="accent1"/>
                    </a:solidFill>
                  </a:rPr>
                  <a:t>бөлшектерін көбейтуді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𝑎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𝑏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𝑚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𝑛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=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𝑎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∙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𝑚</m:t>
                        </m:r>
                      </m:num>
                      <m:den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𝑏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∙</m:t>
                        </m:r>
                        <m:r>
                          <a:rPr lang="kk-KZ" sz="2400" i="1">
                            <a:solidFill>
                              <a:schemeClr val="accent1"/>
                            </a:solidFill>
                          </a:rPr>
                          <m:t>𝑛</m:t>
                        </m:r>
                      </m:den>
                    </m:f>
                    <m:r>
                      <a:rPr lang="kk-KZ" sz="2400" i="1">
                        <a:solidFill>
                          <a:schemeClr val="accent1"/>
                        </a:solidFill>
                      </a:rPr>
                      <m:t>     </m:t>
                    </m:r>
                  </m:oMath>
                </a14:m>
                <a:r>
                  <a:rPr lang="kk-KZ" sz="2400" dirty="0">
                    <a:solidFill>
                      <a:schemeClr val="accent1"/>
                    </a:solidFill>
                  </a:rPr>
                  <a:t>формуласы бойынша орындайды. </a:t>
                </a:r>
                <a:endParaRPr lang="ru-RU" sz="2400" dirty="0">
                  <a:solidFill>
                    <a:schemeClr val="accent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961" b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8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45328" y="356838"/>
                <a:ext cx="8653346" cy="5241073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kk-KZ" sz="2700" b="1" dirty="0" smtClean="0">
                    <a:solidFill>
                      <a:srgbClr val="FFC000"/>
                    </a:solidFill>
                  </a:rPr>
                  <a:t>1</a:t>
                </a:r>
                <a:r>
                  <a:rPr lang="kk-KZ" sz="32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мысал:</a:t>
                </a:r>
                <a:r>
                  <a:rPr lang="kk-KZ" sz="32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kk-KZ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kk-KZ" sz="3200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және </m:t>
                      </m:r>
                      <m:f>
                        <m:fPr>
                          <m:ctrlPr>
                            <a:rPr lang="ru-RU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  <m:r>
                            <a:rPr lang="kk-KZ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kk-KZ" sz="32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kk-KZ" sz="3200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kk-KZ" sz="3200" i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k-KZ" sz="32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алгебралық бөлшектерін көбейту </m:t>
                      </m:r>
                    </m:oMath>
                  </m:oMathPara>
                </a14:m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керек</m:t>
                      </m:r>
                    </m:oMath>
                  </m:oMathPara>
                </a14:m>
                <a:r>
                  <a:rPr lang="ru-RU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Шешуі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kk-KZ" sz="32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kk-KZ" sz="32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∙6</m:t>
                        </m:r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kk-KZ" sz="32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kk-KZ" sz="32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kk-KZ" sz="32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45328" y="356838"/>
                <a:ext cx="8653346" cy="5241073"/>
              </a:xfrm>
              <a:blipFill>
                <a:blip r:embed="rId2"/>
                <a:stretch>
                  <a:fillRect l="-1056" b="-1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9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74816"/>
              </p:ext>
            </p:extLst>
          </p:nvPr>
        </p:nvGraphicFramePr>
        <p:xfrm>
          <a:off x="343153" y="1713634"/>
          <a:ext cx="7614861" cy="146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Уравнение" r:id="rId3" imgW="2336800" imgH="444500" progId="Equation.3">
                  <p:embed/>
                </p:oleObj>
              </mc:Choice>
              <mc:Fallback>
                <p:oleObj name="Уравнение" r:id="rId3" imgW="2336800" imgH="4445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53" y="1713634"/>
                        <a:ext cx="7614861" cy="1460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155"/>
              </p:ext>
            </p:extLst>
          </p:nvPr>
        </p:nvGraphicFramePr>
        <p:xfrm>
          <a:off x="6983403" y="5844865"/>
          <a:ext cx="1412451" cy="10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Уравнение" r:id="rId5" imgW="444307" imgH="418918" progId="Equation.3">
                  <p:embed/>
                </p:oleObj>
              </mc:Choice>
              <mc:Fallback>
                <p:oleObj name="Уравнение" r:id="rId5" imgW="444307" imgH="41891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03" y="5844865"/>
                        <a:ext cx="1412451" cy="1013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6117" y="468510"/>
            <a:ext cx="1414105" cy="8925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мысал: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43153" y="3619110"/>
            <a:ext cx="8052701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Мұнда алдымен екінші бөлшектің алымындағы қысқаша көбейту формуласын ашамыз, содан кейін алымдарын бір-біріне, бөлімдерін бір-біріне көбейтіп, алымдарының көбейтіндісін алымына, бөлімдерінің көбейтіндісін бөліміне жазып, шыққан бөлшекті қысқартамыз.</a:t>
            </a: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Sans" charset="0"/>
                <a:ea typeface="Times New Roman" panose="02020603050405020304" pitchFamily="18" charset="0"/>
              </a:rPr>
              <a:t>              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Жауабы: </a:t>
            </a:r>
            <a:r>
              <a:rPr kumimoji="0" lang="kk-KZ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kk-KZ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56117" y="31623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74488" y="3509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74488" y="478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270164" y="145473"/>
                <a:ext cx="8562109" cy="656481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kk-KZ" sz="28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мысал</a:t>
                </a:r>
                <a:r>
                  <a:rPr lang="kk-KZ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:r>
                  <a:rPr lang="kk-KZ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kk-KZ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𝑎𝑏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+</m:t>
                        </m:r>
                        <m:sSup>
                          <m:sSupPr>
                            <m:ctrlP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9</m:t>
                        </m:r>
                      </m:den>
                    </m:f>
                    <m:r>
                      <a:rPr lang="ru-RU" sz="36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m:t>∙</m:t>
                    </m:r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𝑏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(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+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𝑏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9</m:t>
                        </m:r>
                      </m:den>
                    </m:f>
                    <m:r>
                      <a:rPr lang="ru-RU" sz="36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m:t>∙</m:t>
                    </m:r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𝑏</m:t>
                        </m:r>
                        <m:d>
                          <m:dPr>
                            <m:ctrlP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𝑎</m:t>
                            </m:r>
                            <m: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+</m:t>
                            </m:r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𝑏</m:t>
                            </m:r>
                          </m:e>
                        </m:d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∙3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9∙ </m:t>
                        </m:r>
                        <m:sSup>
                          <m:sSupPr>
                            <m:ctrlP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𝑏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(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𝑎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+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𝑏</m:t>
                        </m:r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ru-RU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Бірінші </a:t>
                </a:r>
                <a:r>
                  <a:rPr lang="kk-KZ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бөлшектің алымын ортақ көбейткішті жақша сыртына шығарып көбейткіштерге жіктейміз, содан кейін алымдарын бір-біріне, бөлімдерін бір-біріне көбейтіп, алымдарының көбейтіндісін алымына, бөлімдерінің көбейтіндісін бөліміне жазып, шыққан </a:t>
                </a:r>
                <a:r>
                  <a:rPr lang="kk-KZ" sz="28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бөлшекті қысқартамыз</a:t>
                </a:r>
                <a:r>
                  <a:rPr lang="kk-KZ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</a:t>
                </a: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70164" y="145473"/>
                <a:ext cx="8562109" cy="6564817"/>
              </a:xfrm>
              <a:blipFill>
                <a:blip r:embed="rId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-557561"/>
            <a:ext cx="6858000" cy="2763785"/>
          </a:xfrm>
        </p:spPr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br>
              <a:rPr lang="kk-KZ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Амалдарды орында: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2050" y="3261986"/>
            <a:ext cx="7567122" cy="4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19093" y="478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319" y="2498268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7319" y="429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653284" y="3696506"/>
            <a:ext cx="68216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 flipV="1">
            <a:off x="2510533" y="4356357"/>
            <a:ext cx="143165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0" y="2803348"/>
                <a:ext cx="9144000" cy="896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 ;         2)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 ;    3)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; 4)6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3348"/>
                <a:ext cx="9144000" cy="8965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-66908" y="4494856"/>
                <a:ext cx="9032487" cy="839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𝑝𝑚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;     6)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−9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;   7)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08" y="4494856"/>
                <a:ext cx="9032487" cy="839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9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154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OpenSans</vt:lpstr>
      <vt:lpstr>Times New Roman</vt:lpstr>
      <vt:lpstr>Тема Office</vt:lpstr>
      <vt:lpstr>Microsoft Equation 3.0</vt:lpstr>
      <vt:lpstr>Мектеп: Мұхтар НОМ (ШЖМ) Пән: алгебра Пән мұғалімі: Ахметова М.Т. Сынып: 7 Сабақ №93  </vt:lpstr>
      <vt:lpstr>Алгебралық бөлшектерді көбейту  </vt:lpstr>
      <vt:lpstr>Сабақтың мақсаты:</vt:lpstr>
      <vt:lpstr>.    </vt:lpstr>
      <vt:lpstr> </vt:lpstr>
      <vt:lpstr>1 мысал:    a^3/(4b^(2 )  ) және  ( 6b)/( a^2 )  алгебралық бөлшектерін көбейту   керек      Шешуі :  a^3/(4b^2 )∙6b/a^2 =(a^3∙6b)/(4b^2∙a^2 )=3a/2b</vt:lpstr>
      <vt:lpstr>Презентация PowerPoint</vt:lpstr>
      <vt:lpstr>3 мысал:     (ab+b^2)/9∙3a/b^2 =(b(a+b))/9∙3a/b^2 =(b(a+b)∙3a)/(9∙ b^2 )=(a(a+b))/3b  Бірінші бөлшектің алымын ортақ көбейткішті жақша сыртына шығарып көбейткіштерге жіктейміз, содан кейін алымдарын бір-біріне, бөлімдерін бір-біріне көбейтіп, алымдарының көбейтіндісін алымына, бөлімдерінің көбейтіндісін бөліміне жазып, шыққан бөлшекті қысқартамыз.                      </vt:lpstr>
      <vt:lpstr>Тапсырма  Амалдарды орында:</vt:lpstr>
      <vt:lpstr>Кері байланыс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User1</cp:lastModifiedBy>
  <cp:revision>100</cp:revision>
  <dcterms:created xsi:type="dcterms:W3CDTF">2014-11-21T11:00:06Z</dcterms:created>
  <dcterms:modified xsi:type="dcterms:W3CDTF">2020-04-30T17:09:03Z</dcterms:modified>
</cp:coreProperties>
</file>