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6" r:id="rId2"/>
    <p:sldId id="286" r:id="rId3"/>
    <p:sldId id="289" r:id="rId4"/>
    <p:sldId id="284" r:id="rId5"/>
    <p:sldId id="262" r:id="rId6"/>
    <p:sldId id="285" r:id="rId7"/>
    <p:sldId id="283" r:id="rId8"/>
    <p:sldId id="282" r:id="rId9"/>
    <p:sldId id="281" r:id="rId10"/>
    <p:sldId id="292" r:id="rId11"/>
    <p:sldId id="297" r:id="rId12"/>
    <p:sldId id="293" r:id="rId13"/>
    <p:sldId id="295" r:id="rId14"/>
    <p:sldId id="294" r:id="rId15"/>
  </p:sldIdLst>
  <p:sldSz cx="10440988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506" y="-570"/>
      </p:cViewPr>
      <p:guideLst>
        <p:guide orient="horz" pos="2160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EB362F-F1A7-4140-81AD-8E5B0D67B53F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19150" y="685800"/>
            <a:ext cx="5219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D5CB5-3C90-4104-84B8-F87F2B14DF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11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f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6314"/>
            <a:ext cx="10440988" cy="2071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35f300cabf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891" y="1"/>
            <a:ext cx="3018098" cy="6429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35f300c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41" y="214314"/>
            <a:ext cx="1593339" cy="1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130426"/>
            <a:ext cx="887484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3886200"/>
            <a:ext cx="7308692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8E1E5-FDCA-4510-B550-750E72895D8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02A3-423A-4272-A75F-05D9A25B2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70ADE-CF63-4EE6-AFE9-F81636AB8A4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ABA9B-5BE5-4B21-93F4-C54245BB9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03863-ABA9-45B6-931C-032B0A43E0C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44085-C192-44B9-93B5-D00B35CCC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5f300cabf2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179" y="4357688"/>
            <a:ext cx="3090606" cy="2373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10" descr="1262517461_2 копия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712" y="142875"/>
            <a:ext cx="399694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406901"/>
            <a:ext cx="88748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2906713"/>
            <a:ext cx="887484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C1A5-1625-41F7-9CAD-605B0DCC307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291AF-639B-49AC-8DEB-7A620875E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600201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600201"/>
            <a:ext cx="461143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282E7-C83B-43F3-B9A3-8E0561320A3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D3917-6EB0-4274-BB91-2F75F76566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535113"/>
            <a:ext cx="46132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174875"/>
            <a:ext cx="46132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535113"/>
            <a:ext cx="4615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174875"/>
            <a:ext cx="4615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C1EED-D182-4325-81C0-82262DABD12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BACF5-6ED7-4C16-9AF2-AA967F951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A6800-4E43-4AA7-A6C5-0B4EF8B73682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B8BF-8970-4D5C-BE2C-EE3EE8402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0C5C6-6734-4EAB-B9EF-BD1710AEA9B5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9594A-AD63-4326-AA0A-0E6B2F5DF2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273050"/>
            <a:ext cx="34350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273051"/>
            <a:ext cx="583680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435101"/>
            <a:ext cx="34350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6FB9-3406-4A36-B025-0C9D1D7706CE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325FE-2687-45BD-ABE3-CD7B8B15A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4800600"/>
            <a:ext cx="626459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12775"/>
            <a:ext cx="626459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367338"/>
            <a:ext cx="626459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D3933-7954-4C34-A08B-DF34BA40981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5C6D-5A98-454E-9219-82BB513114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/>
          <p:nvPr/>
        </p:nvSpPr>
        <p:spPr>
          <a:xfrm>
            <a:off x="1649676" y="1000108"/>
            <a:ext cx="8739107" cy="490364"/>
          </a:xfrm>
          <a:custGeom>
            <a:avLst/>
            <a:gdLst>
              <a:gd name="connsiteX0" fmla="*/ 411480 w 7632192"/>
              <a:gd name="connsiteY0" fmla="*/ 117348 h 318516"/>
              <a:gd name="connsiteX1" fmla="*/ 969264 w 7632192"/>
              <a:gd name="connsiteY1" fmla="*/ 217932 h 318516"/>
              <a:gd name="connsiteX2" fmla="*/ 2423160 w 7632192"/>
              <a:gd name="connsiteY2" fmla="*/ 263652 h 318516"/>
              <a:gd name="connsiteX3" fmla="*/ 3685032 w 7632192"/>
              <a:gd name="connsiteY3" fmla="*/ 263652 h 318516"/>
              <a:gd name="connsiteX4" fmla="*/ 4782312 w 7632192"/>
              <a:gd name="connsiteY4" fmla="*/ 254508 h 318516"/>
              <a:gd name="connsiteX5" fmla="*/ 5907024 w 7632192"/>
              <a:gd name="connsiteY5" fmla="*/ 208788 h 318516"/>
              <a:gd name="connsiteX6" fmla="*/ 6958584 w 7632192"/>
              <a:gd name="connsiteY6" fmla="*/ 89916 h 318516"/>
              <a:gd name="connsiteX7" fmla="*/ 7406640 w 7632192"/>
              <a:gd name="connsiteY7" fmla="*/ 7620 h 318516"/>
              <a:gd name="connsiteX8" fmla="*/ 7598664 w 7632192"/>
              <a:gd name="connsiteY8" fmla="*/ 44196 h 318516"/>
              <a:gd name="connsiteX9" fmla="*/ 7607808 w 7632192"/>
              <a:gd name="connsiteY9" fmla="*/ 227076 h 318516"/>
              <a:gd name="connsiteX10" fmla="*/ 7507224 w 7632192"/>
              <a:gd name="connsiteY10" fmla="*/ 300228 h 318516"/>
              <a:gd name="connsiteX11" fmla="*/ 7214616 w 7632192"/>
              <a:gd name="connsiteY11" fmla="*/ 291084 h 318516"/>
              <a:gd name="connsiteX12" fmla="*/ 6647688 w 7632192"/>
              <a:gd name="connsiteY12" fmla="*/ 254508 h 318516"/>
              <a:gd name="connsiteX13" fmla="*/ 5330952 w 7632192"/>
              <a:gd name="connsiteY13" fmla="*/ 300228 h 318516"/>
              <a:gd name="connsiteX14" fmla="*/ 3566160 w 7632192"/>
              <a:gd name="connsiteY14" fmla="*/ 318516 h 318516"/>
              <a:gd name="connsiteX15" fmla="*/ 1362456 w 7632192"/>
              <a:gd name="connsiteY15" fmla="*/ 318516 h 318516"/>
              <a:gd name="connsiteX16" fmla="*/ 0 w 7632192"/>
              <a:gd name="connsiteY16" fmla="*/ 236220 h 31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32192" h="318516">
                <a:moveTo>
                  <a:pt x="411480" y="117348"/>
                </a:moveTo>
                <a:cubicBezTo>
                  <a:pt x="522732" y="155448"/>
                  <a:pt x="633984" y="193548"/>
                  <a:pt x="969264" y="217932"/>
                </a:cubicBezTo>
                <a:cubicBezTo>
                  <a:pt x="1304544" y="242316"/>
                  <a:pt x="1970532" y="256032"/>
                  <a:pt x="2423160" y="263652"/>
                </a:cubicBezTo>
                <a:cubicBezTo>
                  <a:pt x="2875788" y="271272"/>
                  <a:pt x="3685032" y="263652"/>
                  <a:pt x="3685032" y="263652"/>
                </a:cubicBezTo>
                <a:lnTo>
                  <a:pt x="4782312" y="254508"/>
                </a:lnTo>
                <a:cubicBezTo>
                  <a:pt x="5152644" y="245364"/>
                  <a:pt x="5544312" y="236220"/>
                  <a:pt x="5907024" y="208788"/>
                </a:cubicBezTo>
                <a:cubicBezTo>
                  <a:pt x="6269736" y="181356"/>
                  <a:pt x="6708648" y="123444"/>
                  <a:pt x="6958584" y="89916"/>
                </a:cubicBezTo>
                <a:cubicBezTo>
                  <a:pt x="7208520" y="56388"/>
                  <a:pt x="7299960" y="15240"/>
                  <a:pt x="7406640" y="7620"/>
                </a:cubicBezTo>
                <a:cubicBezTo>
                  <a:pt x="7513320" y="0"/>
                  <a:pt x="7565136" y="7620"/>
                  <a:pt x="7598664" y="44196"/>
                </a:cubicBezTo>
                <a:cubicBezTo>
                  <a:pt x="7632192" y="80772"/>
                  <a:pt x="7623048" y="184404"/>
                  <a:pt x="7607808" y="227076"/>
                </a:cubicBezTo>
                <a:cubicBezTo>
                  <a:pt x="7592568" y="269748"/>
                  <a:pt x="7572756" y="289560"/>
                  <a:pt x="7507224" y="300228"/>
                </a:cubicBezTo>
                <a:cubicBezTo>
                  <a:pt x="7441692" y="310896"/>
                  <a:pt x="7357872" y="298704"/>
                  <a:pt x="7214616" y="291084"/>
                </a:cubicBezTo>
                <a:cubicBezTo>
                  <a:pt x="7071360" y="283464"/>
                  <a:pt x="6961632" y="252984"/>
                  <a:pt x="6647688" y="254508"/>
                </a:cubicBezTo>
                <a:cubicBezTo>
                  <a:pt x="6333744" y="256032"/>
                  <a:pt x="5844540" y="289560"/>
                  <a:pt x="5330952" y="300228"/>
                </a:cubicBezTo>
                <a:cubicBezTo>
                  <a:pt x="4817364" y="310896"/>
                  <a:pt x="3566160" y="318516"/>
                  <a:pt x="3566160" y="318516"/>
                </a:cubicBezTo>
                <a:lnTo>
                  <a:pt x="1362456" y="318516"/>
                </a:lnTo>
                <a:cubicBezTo>
                  <a:pt x="768096" y="304800"/>
                  <a:pt x="384048" y="270510"/>
                  <a:pt x="0" y="236220"/>
                </a:cubicBezTo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ln w="6350"/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3105" y="142852"/>
            <a:ext cx="1957699" cy="1285884"/>
          </a:xfrm>
          <a:prstGeom prst="round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826" y="142876"/>
            <a:ext cx="8157022" cy="1274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600201"/>
            <a:ext cx="93968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6356351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E9A76E-4D07-4E20-B92B-9E0489D7F68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6356351"/>
            <a:ext cx="3306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6356351"/>
            <a:ext cx="2436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478C3-2F28-4358-B84A-5EA4CBB41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Рисунок 8" descr="1294e371120c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6281" y="246063"/>
            <a:ext cx="1615091" cy="111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1" r:id="rId2"/>
    <p:sldLayoutId id="214748367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 cap="all">
          <a:ln/>
          <a:solidFill>
            <a:schemeClr val="accent1"/>
          </a:solidFill>
          <a:effectLst>
            <a:outerShdw blurRad="19685" dist="12700" dir="5400000" algn="tl" rotWithShape="0">
              <a:schemeClr val="accent1">
                <a:satMod val="130000"/>
                <a:alpha val="60000"/>
              </a:schemeClr>
            </a:outerShdw>
            <a:reflection blurRad="10000" stA="55000" endPos="48000" dist="500" dir="5400000" sy="-100000" algn="bl" rotWithShape="0"/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0541" cmpd="sng">
            <a:solidFill>
              <a:schemeClr val="accent1">
                <a:shade val="88000"/>
                <a:satMod val="110000"/>
              </a:schemeClr>
            </a:solidFill>
            <a:prstDash val="solid"/>
          </a:ln>
          <a:gradFill>
            <a:gsLst>
              <a:gs pos="0">
                <a:schemeClr val="accent1">
                  <a:tint val="40000"/>
                  <a:satMod val="250000"/>
                </a:schemeClr>
              </a:gs>
              <a:gs pos="9000">
                <a:schemeClr val="accent1">
                  <a:tint val="52000"/>
                  <a:satMod val="300000"/>
                </a:schemeClr>
              </a:gs>
              <a:gs pos="50000">
                <a:schemeClr val="accent1">
                  <a:shade val="20000"/>
                  <a:satMod val="300000"/>
                </a:schemeClr>
              </a:gs>
              <a:gs pos="79000">
                <a:schemeClr val="accent1">
                  <a:tint val="52000"/>
                  <a:satMod val="300000"/>
                </a:schemeClr>
              </a:gs>
              <a:gs pos="100000">
                <a:schemeClr val="accent1">
                  <a:tint val="40000"/>
                  <a:satMod val="250000"/>
                </a:schemeClr>
              </a:gs>
            </a:gsLst>
            <a:lin ang="540000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777\Downloads\&#1041;&#1072;&#1081;%20&#1084;&#1077;&#1085;%20&#1082;&#1077;&#1076;&#1077;&#1081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7222" y="0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Қызығушылықты ояту. «Жылы лебіз» оқушылар бір-біріне эпитетті қолдану арқылы тілек айтады.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998" y="1722548"/>
            <a:ext cx="244827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0561" y="1740273"/>
            <a:ext cx="2520280" cy="1442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742" y="1729237"/>
            <a:ext cx="2016310" cy="146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66" y="3285217"/>
            <a:ext cx="9468966" cy="3572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7870" y="260648"/>
            <a:ext cx="7059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824766" y="2492896"/>
            <a:ext cx="8874840" cy="31381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Бейнекөрініс «Бай мен кедей»</a:t>
            </a:r>
            <a:endParaRPr lang="ru-RU" sz="3800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Эссе «Еңбек түбі-береке»</a:t>
            </a:r>
            <a:endParaRPr lang="ru-RU" sz="38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4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ай мен кеде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4140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966" y="1556792"/>
            <a:ext cx="9289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Дескрипторлар</a:t>
            </a:r>
            <a:r>
              <a:rPr lang="kk-K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kk-KZ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kk-KZ" sz="4000" i="1" dirty="0">
                <a:latin typeface="Times New Roman" pitchFamily="18" charset="0"/>
                <a:cs typeface="Times New Roman" pitchFamily="18" charset="0"/>
              </a:rPr>
              <a:t>адамдық құндылықтарды негізге алу;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kk-KZ" sz="4000" i="1" dirty="0">
                <a:latin typeface="Times New Roman" pitchFamily="18" charset="0"/>
                <a:cs typeface="Times New Roman" pitchFamily="18" charset="0"/>
              </a:rPr>
              <a:t>өз көзқарасын білдіру;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kk-KZ" sz="4000" i="1" dirty="0">
                <a:latin typeface="Times New Roman" pitchFamily="18" charset="0"/>
                <a:cs typeface="Times New Roman" pitchFamily="18" charset="0"/>
              </a:rPr>
              <a:t>мәтін құрылымын сақтау.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97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272" y="1285860"/>
            <a:ext cx="6572296" cy="380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Рефлексия.</a:t>
            </a:r>
            <a:endParaRPr lang="ru-RU" sz="32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Менің бүгін білгенім...</a:t>
            </a:r>
            <a:endParaRPr lang="ru-RU" sz="32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-Менің бүгін үйренгенім...</a:t>
            </a:r>
            <a:endParaRPr lang="ru-RU" sz="32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-Менің байқағаным...</a:t>
            </a:r>
            <a:endParaRPr lang="ru-RU" sz="3200" dirty="0" smtClean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-Мен келесі мәселелер бойынша көбірек білгім келеді...</a:t>
            </a:r>
            <a:endParaRPr lang="ru-RU" sz="32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998" y="4357694"/>
            <a:ext cx="439248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2196158" y="383445"/>
            <a:ext cx="90876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Үй жұмысы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755998" y="2996952"/>
            <a:ext cx="90876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 kern="12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sz="4000" dirty="0" smtClean="0">
                <a:solidFill>
                  <a:schemeClr val="tx2">
                    <a:lumMod val="50000"/>
                  </a:schemeClr>
                </a:solidFill>
                <a:latin typeface="Times New Roman"/>
              </a:rPr>
              <a:t>	Жомарттық туралы 3 мақал -мәтел жазып, соған түсіндірме жазу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635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92422" y="551934"/>
            <a:ext cx="354429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138" y="4077072"/>
            <a:ext cx="3702908" cy="29099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990" y="2617496"/>
            <a:ext cx="813690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latin typeface="Times New Roman"/>
                <a:ea typeface="Times New Roman"/>
                <a:cs typeface="Times New Roman"/>
              </a:rPr>
              <a:t>1.Атымтай жомарт кім?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latin typeface="Times New Roman"/>
                <a:ea typeface="Times New Roman"/>
                <a:cs typeface="Times New Roman"/>
              </a:rPr>
              <a:t>2.«Жомарт</a:t>
            </a:r>
            <a:r>
              <a:rPr lang="kk-KZ" sz="2800" b="1" dirty="0">
                <a:latin typeface="Times New Roman"/>
                <a:ea typeface="Times New Roman"/>
                <a:cs typeface="Times New Roman"/>
              </a:rPr>
              <a:t>» сөзінің мағынасы нені білдіреді?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latin typeface="Times New Roman"/>
                <a:ea typeface="Times New Roman"/>
                <a:cs typeface="Times New Roman"/>
              </a:rPr>
              <a:t>   «</a:t>
            </a:r>
            <a:r>
              <a:rPr lang="kk-KZ" sz="2800" b="1" dirty="0">
                <a:latin typeface="Times New Roman"/>
                <a:ea typeface="Times New Roman"/>
                <a:cs typeface="Times New Roman"/>
              </a:rPr>
              <a:t>Жомарт сөзінің» синонимін ашыңдар?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2800" b="1" dirty="0" smtClean="0">
                <a:latin typeface="Times New Roman"/>
                <a:ea typeface="Times New Roman"/>
                <a:cs typeface="Times New Roman"/>
              </a:rPr>
              <a:t>3.«Жомарт</a:t>
            </a:r>
            <a:r>
              <a:rPr lang="kk-KZ" sz="2800" b="1" dirty="0">
                <a:latin typeface="Times New Roman"/>
                <a:ea typeface="Times New Roman"/>
                <a:cs typeface="Times New Roman"/>
              </a:rPr>
              <a:t>» адамның бойында қандай қасиеттер болу керек?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8286" y="1628800"/>
            <a:ext cx="4032448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Мағынаны </a:t>
            </a:r>
            <a:r>
              <a:rPr lang="kk-KZ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тану</a:t>
            </a:r>
            <a:endParaRPr lang="ru-RU" sz="3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8286" y="551934"/>
            <a:ext cx="4032448" cy="68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Білгенге маржан</a:t>
            </a:r>
            <a:endParaRPr lang="ru-RU" sz="36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69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0440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00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36118" y="404664"/>
            <a:ext cx="6984776" cy="790806"/>
          </a:xfrm>
          <a:prstGeom prst="rect">
            <a:avLst/>
          </a:prstGeom>
          <a:noFill/>
        </p:spPr>
        <p:txBody>
          <a:bodyPr wrap="square" lIns="78307" tIns="39154" rIns="78307" bIns="39154">
            <a:spAutoFit/>
          </a:bodyPr>
          <a:lstStyle/>
          <a:p>
            <a:pPr algn="ctr"/>
            <a:r>
              <a:rPr lang="kk-KZ" sz="4625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sz="4625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4708" y="2996553"/>
            <a:ext cx="8344998" cy="1568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982" y="1916832"/>
            <a:ext cx="91450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тұжырымдамасы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идеясын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Шығармадағы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тілдік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бейнелеу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құралдарының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теңеу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эпитет,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ауыспалы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мағынадағы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сөздер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қайталау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құрылысы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мағынасын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А/И1.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шығармадағы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нәрсені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салыстыра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суреттеулер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қарама-қарсы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суреттеулерді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табу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53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49525" y="332656"/>
            <a:ext cx="4263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40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Топтық жұмыс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4277282"/>
              </p:ext>
            </p:extLst>
          </p:nvPr>
        </p:nvGraphicFramePr>
        <p:xfrm>
          <a:off x="1124378" y="2492896"/>
          <a:ext cx="7048444" cy="3024336"/>
        </p:xfrm>
        <a:graphic>
          <a:graphicData uri="http://schemas.openxmlformats.org/drawingml/2006/table">
            <a:tbl>
              <a:tblPr firstRow="1" firstCol="1" bandRow="1"/>
              <a:tblGrid>
                <a:gridCol w="3819160"/>
                <a:gridCol w="3229284"/>
              </a:tblGrid>
              <a:tr h="15121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Мәтіндегі ең маңызды, өзіңізге ұнаған үзінді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Түйіні</a:t>
                      </a:r>
                      <a:endParaRPr lang="ru-RU" sz="2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9748" y="854267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2400" b="1" dirty="0" smtClean="0">
                <a:latin typeface="Times New Roman"/>
                <a:ea typeface="Times New Roman"/>
              </a:rPr>
              <a:t>1-ші топ</a:t>
            </a:r>
            <a:r>
              <a:rPr lang="kk-KZ" sz="2400" dirty="0" smtClean="0">
                <a:latin typeface="Times New Roman"/>
                <a:ea typeface="Times New Roman"/>
              </a:rPr>
              <a:t>.«Атымтай жомарт</a:t>
            </a:r>
            <a:r>
              <a:rPr lang="kk-KZ" sz="2400" dirty="0">
                <a:latin typeface="Times New Roman"/>
                <a:ea typeface="Times New Roman"/>
              </a:rPr>
              <a:t>» әңгімесінің    тақырыбы мен идеясын ашып,</a:t>
            </a:r>
            <a:r>
              <a:rPr lang="kk-KZ" sz="2400" b="1" dirty="0">
                <a:latin typeface="Times New Roman"/>
                <a:ea typeface="Times New Roman"/>
              </a:rPr>
              <a:t>«Топтастыру»</a:t>
            </a:r>
            <a:r>
              <a:rPr lang="kk-KZ" sz="2400" dirty="0">
                <a:latin typeface="Times New Roman"/>
                <a:ea typeface="Times New Roman"/>
              </a:rPr>
              <a:t> әдісі арқылы қорғау</a:t>
            </a:r>
            <a:r>
              <a:rPr lang="kk-KZ" sz="2400" dirty="0" smtClean="0">
                <a:latin typeface="Times New Roman"/>
                <a:ea typeface="Times New Roman"/>
              </a:rPr>
              <a:t>.</a:t>
            </a:r>
          </a:p>
          <a:p>
            <a:pPr lvl="0" algn="just"/>
            <a:endParaRPr lang="kk-KZ" sz="2400" dirty="0">
              <a:solidFill>
                <a:schemeClr val="accent6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kk-KZ" sz="2400" b="1" dirty="0" smtClean="0">
                <a:latin typeface="Times New Roman"/>
                <a:ea typeface="Times New Roman"/>
              </a:rPr>
              <a:t>2-ші топ</a:t>
            </a:r>
            <a:r>
              <a:rPr lang="kk-KZ" sz="2400" dirty="0" smtClean="0">
                <a:latin typeface="Times New Roman"/>
                <a:ea typeface="Times New Roman"/>
              </a:rPr>
              <a:t>. Кестемен жұмыс</a:t>
            </a:r>
          </a:p>
          <a:p>
            <a:pPr marL="201295" algn="just"/>
            <a:r>
              <a:rPr lang="kk-KZ" sz="2400" dirty="0">
                <a:solidFill>
                  <a:schemeClr val="accent6"/>
                </a:solidFill>
                <a:latin typeface="Times New Roman"/>
                <a:ea typeface="Times New Roman"/>
              </a:rPr>
              <a:t> </a:t>
            </a:r>
            <a:endParaRPr lang="ru-RU" sz="2400" dirty="0">
              <a:solidFill>
                <a:schemeClr val="accent6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9748" y="5704381"/>
            <a:ext cx="5904656" cy="1388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2400" b="1" dirty="0" smtClean="0">
                <a:latin typeface="Times New Roman"/>
                <a:ea typeface="Times New Roman"/>
                <a:cs typeface="Times New Roman"/>
              </a:rPr>
              <a:t>3-ші топ.</a:t>
            </a:r>
            <a:r>
              <a:rPr lang="kk-KZ" sz="2400" dirty="0" smtClean="0">
                <a:latin typeface="Times New Roman"/>
                <a:ea typeface="Times New Roman"/>
                <a:cs typeface="Times New Roman"/>
              </a:rPr>
              <a:t>Мәтінді «4 сөйлем тәсілі» арқылы талдау.</a:t>
            </a:r>
            <a:r>
              <a:rPr lang="kk-KZ" sz="2400" b="1" dirty="0" smtClean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37152" y="260648"/>
            <a:ext cx="6987798" cy="790806"/>
          </a:xfrm>
          <a:prstGeom prst="rect">
            <a:avLst/>
          </a:prstGeom>
          <a:noFill/>
        </p:spPr>
        <p:txBody>
          <a:bodyPr wrap="square" lIns="78307" tIns="39154" rIns="78307" bIns="39154">
            <a:spAutoFit/>
          </a:bodyPr>
          <a:lstStyle/>
          <a:p>
            <a:pPr algn="ctr"/>
            <a:r>
              <a:rPr lang="ru-RU" sz="4625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</a:t>
            </a:r>
            <a:r>
              <a:rPr lang="ru-RU" sz="4625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625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4708" y="2996553"/>
            <a:ext cx="8344998" cy="1568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546" indent="-391546">
              <a:buFont typeface="Wingdings" panose="05000000000000000000" pitchFamily="2" charset="2"/>
              <a:buChar char="ü"/>
            </a:pPr>
            <a:endParaRPr lang="en-US" sz="239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942" y="2420888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идеясын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	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нақты,дәлелді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жеткізу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Мәтіндегі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үзінділерден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ой табу.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06" y="2420888"/>
            <a:ext cx="2304256" cy="409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420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90234888"/>
              </p:ext>
            </p:extLst>
          </p:nvPr>
        </p:nvGraphicFramePr>
        <p:xfrm>
          <a:off x="683990" y="1340768"/>
          <a:ext cx="9073008" cy="5017712"/>
        </p:xfrm>
        <a:graphic>
          <a:graphicData uri="http://schemas.openxmlformats.org/drawingml/2006/table">
            <a:tbl>
              <a:tblPr firstRow="1" firstCol="1" bandRow="1"/>
              <a:tblGrid>
                <a:gridCol w="3605536"/>
                <a:gridCol w="2733736"/>
                <a:gridCol w="273373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Әңгіме тақырыбы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«Атымтай Жомарт»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«Антон</a:t>
                      </a:r>
                      <a:r>
                        <a:rPr lang="kk-KZ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Әңгімедегі құндылықтар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Тақырыпқа сай қандай мақал-мәтел, нақыл сөздерді келтіре </a:t>
                      </a:r>
                      <a:r>
                        <a:rPr lang="kk-KZ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аласыздар?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3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Әңгімеден </a:t>
                      </a: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қандай тұжырым шығаруға болады?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116039" y="476672"/>
            <a:ext cx="876538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 топқа топтық жұмыс. Кестемен </a:t>
            </a: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жұмыс</a:t>
            </a:r>
            <a:endParaRPr lang="ru-RU" sz="2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45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974" y="2060848"/>
            <a:ext cx="9505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Әңгіменің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негізгі идеясын ескере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отырып,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құндылықтарды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анықтау;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Өз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көзқарасын дәлелді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жеткізу;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Көркемдегіш 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құралдардың қолданылуын </a:t>
            </a: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түсіндіру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8206" y="476672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Дескрипторлар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973329" y="470394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0174" y="401122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0174" y="587591"/>
            <a:ext cx="8100815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kk-KZ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«Концептуалдық кестемен» </a:t>
            </a: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жұмыс </a:t>
            </a:r>
            <a:endParaRPr lang="ru-RU" sz="2800" dirty="0">
              <a:solidFill>
                <a:srgbClr val="FF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678497"/>
              </p:ext>
            </p:extLst>
          </p:nvPr>
        </p:nvGraphicFramePr>
        <p:xfrm>
          <a:off x="1548086" y="1772815"/>
          <a:ext cx="7272807" cy="3884114"/>
        </p:xfrm>
        <a:graphic>
          <a:graphicData uri="http://schemas.openxmlformats.org/drawingml/2006/table">
            <a:tbl>
              <a:tblPr firstRow="1" firstCol="1" bandRow="1"/>
              <a:tblGrid>
                <a:gridCol w="2049596"/>
                <a:gridCol w="3013446"/>
                <a:gridCol w="2209765"/>
              </a:tblGrid>
              <a:tr h="15672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Бүгінгінің Атымтай </a:t>
                      </a:r>
                      <a:r>
                        <a:rPr lang="kk-KZ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жомарты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Антонның жолын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жалғастырушылар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Кәсібінен нәсіп тапқандар</a:t>
                      </a:r>
                      <a:endParaRPr lang="ru-RU" sz="2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кімдер?</a:t>
                      </a:r>
                      <a:endParaRPr lang="ru-RU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94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kk-KZ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д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421</TotalTime>
  <Words>267</Words>
  <Application>Microsoft Office PowerPoint</Application>
  <PresentationFormat>Произвольный</PresentationFormat>
  <Paragraphs>82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Вода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777</cp:lastModifiedBy>
  <cp:revision>58</cp:revision>
  <dcterms:created xsi:type="dcterms:W3CDTF">2015-02-04T07:52:07Z</dcterms:created>
  <dcterms:modified xsi:type="dcterms:W3CDTF">2020-04-23T11:52:49Z</dcterms:modified>
</cp:coreProperties>
</file>