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8" r:id="rId4"/>
    <p:sldId id="261" r:id="rId5"/>
    <p:sldId id="262" r:id="rId6"/>
    <p:sldId id="257" r:id="rId7"/>
    <p:sldId id="260" r:id="rId8"/>
    <p:sldId id="266" r:id="rId9"/>
    <p:sldId id="263" r:id="rId10"/>
    <p:sldId id="264" r:id="rId11"/>
    <p:sldId id="265" r:id="rId12"/>
    <p:sldId id="267" r:id="rId13"/>
    <p:sldId id="270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113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507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0254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919745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3282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4490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04755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3903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332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5003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3677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697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5093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873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090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002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13475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FD2597-2932-45AE-BE77-7E220F78FE6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BCDB2-F6AF-41A8-B36E-0D2302F3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63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4208" y="276386"/>
            <a:ext cx="67806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 кезеңі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772" y="1515292"/>
            <a:ext cx="670087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аспан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күніміз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endParaRPr lang="ru-RU" sz="4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Сәттілікке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толсын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Әдебиеттік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пәнінен</a:t>
            </a:r>
            <a:endParaRPr lang="ru-RU" sz="4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Білмегенді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білейік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Үйренейік,күлейік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53551"/>
              </p:ext>
            </p:extLst>
          </p:nvPr>
        </p:nvGraphicFramePr>
        <p:xfrm>
          <a:off x="373516" y="396616"/>
          <a:ext cx="8953364" cy="3469990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4476682">
                  <a:extLst>
                    <a:ext uri="{9D8B030D-6E8A-4147-A177-3AD203B41FA5}">
                      <a16:colId xmlns:a16="http://schemas.microsoft.com/office/drawing/2014/main" val="3625311475"/>
                    </a:ext>
                  </a:extLst>
                </a:gridCol>
                <a:gridCol w="4476682">
                  <a:extLst>
                    <a:ext uri="{9D8B030D-6E8A-4147-A177-3AD203B41FA5}">
                      <a16:colId xmlns:a16="http://schemas.microsoft.com/office/drawing/2014/main" val="776474186"/>
                    </a:ext>
                  </a:extLst>
                </a:gridCol>
              </a:tblGrid>
              <a:tr h="50548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критерийі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 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543801"/>
                  </a:ext>
                </a:extLst>
              </a:tr>
              <a:tr h="1482255">
                <a:tc>
                  <a:txBody>
                    <a:bodyPr/>
                    <a:lstStyle/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Мысалды 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мәнерлеп, түсініп оқып, мазмұнын  талдайды, сұрақтарға жауап береді.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Мазмұнын  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талдайды, сұрақтарға белсенді жауап береді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170879"/>
                  </a:ext>
                </a:extLst>
              </a:tr>
              <a:tr h="1482255">
                <a:tc>
                  <a:txBody>
                    <a:bodyPr/>
                    <a:lstStyle/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 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мазмұнын идеясын ашу арқылы түсіндіреді.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Идеясын </a:t>
                      </a:r>
                      <a:r>
                        <a:rPr lang="kk-KZ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(негізгі ой) аша 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алады,анықтамасын айтады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09346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103" y="4232366"/>
            <a:ext cx="3566160" cy="243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гнутая вниз стрелка 7"/>
          <p:cNvSpPr/>
          <p:nvPr/>
        </p:nvSpPr>
        <p:spPr>
          <a:xfrm rot="2291755">
            <a:off x="5473517" y="4632586"/>
            <a:ext cx="2982804" cy="1459433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35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209008" y="326571"/>
            <a:ext cx="9287690" cy="3879669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4995" y="969538"/>
            <a:ext cx="79598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(Т)-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көрсетеді,мамандықтар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6" y="4290542"/>
            <a:ext cx="2913018" cy="238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796" y="3108960"/>
            <a:ext cx="2070377" cy="356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274" y="4290542"/>
            <a:ext cx="2092779" cy="238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ds05.infourok.ru/uploads/ex/0416/000a29bd-1be13d18/hello_html_m1ad485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83" y="4473935"/>
            <a:ext cx="2978330" cy="2122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555" y="4306655"/>
            <a:ext cx="1709241" cy="235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096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76254"/>
              </p:ext>
            </p:extLst>
          </p:nvPr>
        </p:nvGraphicFramePr>
        <p:xfrm>
          <a:off x="399640" y="466937"/>
          <a:ext cx="9554258" cy="364786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777129">
                  <a:extLst>
                    <a:ext uri="{9D8B030D-6E8A-4147-A177-3AD203B41FA5}">
                      <a16:colId xmlns:a16="http://schemas.microsoft.com/office/drawing/2014/main" val="2058343835"/>
                    </a:ext>
                  </a:extLst>
                </a:gridCol>
                <a:gridCol w="4777129">
                  <a:extLst>
                    <a:ext uri="{9D8B030D-6E8A-4147-A177-3AD203B41FA5}">
                      <a16:colId xmlns:a16="http://schemas.microsoft.com/office/drawing/2014/main" val="273974036"/>
                    </a:ext>
                  </a:extLst>
                </a:gridCol>
              </a:tblGrid>
              <a:tr h="92765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критерийі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8117327"/>
                  </a:ext>
                </a:extLst>
              </a:tr>
              <a:tr h="2720213">
                <a:tc>
                  <a:txBody>
                    <a:bodyPr/>
                    <a:lstStyle/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kk-KZ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Мысалды </a:t>
                      </a: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мәнерлеп, түсініп оқып, мазмұнын  талдайды, сұрақтарға жауап береді.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kk-KZ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 </a:t>
                      </a: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шығармашылығын оқиды,   талдайды, мамандық түрлерін ажыратады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81958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670" y="4402183"/>
            <a:ext cx="3058804" cy="2142308"/>
          </a:xfrm>
          <a:prstGeom prst="rect">
            <a:avLst/>
          </a:prstGeom>
        </p:spPr>
      </p:pic>
      <p:sp>
        <p:nvSpPr>
          <p:cNvPr id="6" name="Выгнутая вниз стрелка 5"/>
          <p:cNvSpPr/>
          <p:nvPr/>
        </p:nvSpPr>
        <p:spPr>
          <a:xfrm rot="2444007">
            <a:off x="5585781" y="4877831"/>
            <a:ext cx="2988064" cy="1749339"/>
          </a:xfrm>
          <a:prstGeom prst="curvedUpArrow">
            <a:avLst>
              <a:gd name="adj1" fmla="val 25000"/>
              <a:gd name="adj2" fmla="val 50000"/>
              <a:gd name="adj3" fmla="val 19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3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978330" y="3069771"/>
            <a:ext cx="7132321" cy="35008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Бұлт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тарқап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создық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қолды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Оңға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солға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жаздық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қолды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сергу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аяқталды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Қолдарымыз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2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849086" y="300447"/>
            <a:ext cx="9117875" cy="269094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(Т)-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Ойлан-жұптас-бөліс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(постер)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жасап,қорғау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" y="4290542"/>
            <a:ext cx="2913018" cy="238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802" y="3542264"/>
            <a:ext cx="2342686" cy="316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ds05.infourok.ru/uploads/ex/0416/000a29bd-1be13d18/hello_html_m1ad485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84" y="4580144"/>
            <a:ext cx="2978330" cy="2122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188" y="4290542"/>
            <a:ext cx="1854992" cy="2353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9180" y="3108128"/>
            <a:ext cx="2072820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1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52694"/>
              </p:ext>
            </p:extLst>
          </p:nvPr>
        </p:nvGraphicFramePr>
        <p:xfrm>
          <a:off x="843772" y="621442"/>
          <a:ext cx="8456982" cy="2592021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228491">
                  <a:extLst>
                    <a:ext uri="{9D8B030D-6E8A-4147-A177-3AD203B41FA5}">
                      <a16:colId xmlns:a16="http://schemas.microsoft.com/office/drawing/2014/main" val="62215813"/>
                    </a:ext>
                  </a:extLst>
                </a:gridCol>
                <a:gridCol w="4228491">
                  <a:extLst>
                    <a:ext uri="{9D8B030D-6E8A-4147-A177-3AD203B41FA5}">
                      <a16:colId xmlns:a16="http://schemas.microsoft.com/office/drawing/2014/main" val="3861743158"/>
                    </a:ext>
                  </a:extLst>
                </a:gridCol>
              </a:tblGrid>
              <a:tr h="88393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</a:t>
                      </a:r>
                      <a:r>
                        <a:rPr lang="kk-KZ" sz="2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критерийі</a:t>
                      </a:r>
                      <a:endParaRPr lang="ru-RU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 </a:t>
                      </a:r>
                      <a:endParaRPr lang="ru-RU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496471"/>
                  </a:ext>
                </a:extLst>
              </a:tr>
              <a:tr h="1708086">
                <a:tc>
                  <a:txBody>
                    <a:bodyPr/>
                    <a:lstStyle/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Тақырыпқа 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қатысты жарнама (постер) жасайды.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Тақырыпқа </a:t>
                      </a: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қатысты жарнама (постер) жасай отырып,қорғайды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51860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932" y="3753752"/>
            <a:ext cx="3646377" cy="238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гнутая вниз стрелка 6"/>
          <p:cNvSpPr/>
          <p:nvPr/>
        </p:nvSpPr>
        <p:spPr>
          <a:xfrm rot="1449381">
            <a:off x="3618411" y="3998612"/>
            <a:ext cx="4167052" cy="1541417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6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908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32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307" y="269838"/>
            <a:ext cx="9268596" cy="208147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sz="4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 біріктіру.</a:t>
            </a:r>
            <a:r>
              <a:rPr lang="kk-KZ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Есептің шарты: </a:t>
            </a:r>
            <a:r>
              <a:rPr lang="kk-KZ" sz="4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 таңбалы санға көбейту және бөлу</a:t>
            </a:r>
            <a:r>
              <a:rPr lang="kk-KZ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153" y="270025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60606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7371" y="2700251"/>
            <a:ext cx="167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6003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4590" y="2700251"/>
            <a:ext cx="1593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0047" y="270025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90909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2903" y="270025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60006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807" y="4937009"/>
            <a:ext cx="2402242" cy="56245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90540" y="4919671"/>
            <a:ext cx="2003058" cy="5797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06217" y="4730574"/>
            <a:ext cx="1966671" cy="10544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 ҚЫЗМЕТКЕРІ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68798" y="4824526"/>
            <a:ext cx="1789611" cy="960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ӨРТ СӨНДІРУШ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953800" y="4891663"/>
            <a:ext cx="2050968" cy="6531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ҚҰРЫЛЫСШЫ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666206" y="3531248"/>
            <a:ext cx="1031965" cy="138842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159" y="3468540"/>
            <a:ext cx="1194920" cy="15485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343" y="3507118"/>
            <a:ext cx="1194920" cy="12017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144" y="3483505"/>
            <a:ext cx="1194920" cy="12010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217" y="3535525"/>
            <a:ext cx="119492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6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endParaRPr lang="ru-RU" sz="66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6111" y="2528034"/>
            <a:ext cx="10546080" cy="245581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kk-KZ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«Мамандықтың </a:t>
            </a:r>
            <a:r>
              <a:rPr lang="kk-KZ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бәрі </a:t>
            </a:r>
            <a:r>
              <a:rPr lang="kk-KZ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жақсы»</a:t>
            </a: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«Все </a:t>
            </a:r>
            <a:r>
              <a:rPr lang="kk-KZ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профессии </a:t>
            </a:r>
            <a:r>
              <a:rPr lang="kk-KZ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хороши»</a:t>
            </a: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kk-KZ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AII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professions are 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kk-KZ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03" y="144705"/>
            <a:ext cx="7584081" cy="1908213"/>
          </a:xfrm>
          <a:prstGeom prst="rect">
            <a:avLst/>
          </a:prstGeom>
        </p:spPr>
      </p:pic>
      <p:sp>
        <p:nvSpPr>
          <p:cNvPr id="6" name="Вертикальный свиток 5"/>
          <p:cNvSpPr/>
          <p:nvPr/>
        </p:nvSpPr>
        <p:spPr>
          <a:xfrm>
            <a:off x="1449978" y="1946364"/>
            <a:ext cx="7962903" cy="4467499"/>
          </a:xfrm>
          <a:prstGeom prst="vertic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4.1.3.1 </a:t>
            </a:r>
            <a:r>
              <a:rPr lang="ru-RU" sz="3200" b="1" spc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шығарманың</a:t>
            </a:r>
            <a:r>
              <a:rPr lang="ru-RU" sz="3200" b="1" spc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200" b="1" spc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spc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spc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3200" b="1" spc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3200" b="1" spc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сюжеттің</a:t>
            </a:r>
            <a:r>
              <a:rPr lang="ru-RU" sz="3200" b="1" spc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sz="3200" b="1" spc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болжау</a:t>
            </a:r>
            <a:r>
              <a:rPr lang="en-US" sz="3200" b="1" spc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spc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b="1" spc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себебін</a:t>
            </a:r>
            <a:r>
              <a:rPr lang="ru-RU" sz="3200" b="1" spc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4.2.5.1</a:t>
            </a:r>
            <a:r>
              <a:rPr lang="kk-KZ" sz="3200" b="1" spc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мұғалімнің көмегімен шығарманың құрылымын  анықтау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12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3122023" y="1998617"/>
            <a:ext cx="6074229" cy="888274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 БІЛІМ:</a:t>
            </a:r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606732" y="2886891"/>
            <a:ext cx="8843554" cy="2338252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маңыздылығын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айта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79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235132" y="182881"/>
            <a:ext cx="11547566" cy="6374673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(Т)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Аялдамамен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оқылып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аялдамалар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мысалды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рөлдерге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38354"/>
              </p:ext>
            </p:extLst>
          </p:nvPr>
        </p:nvGraphicFramePr>
        <p:xfrm>
          <a:off x="261257" y="313508"/>
          <a:ext cx="9588138" cy="375026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794069">
                  <a:extLst>
                    <a:ext uri="{9D8B030D-6E8A-4147-A177-3AD203B41FA5}">
                      <a16:colId xmlns:a16="http://schemas.microsoft.com/office/drawing/2014/main" val="1551754130"/>
                    </a:ext>
                  </a:extLst>
                </a:gridCol>
                <a:gridCol w="4794069">
                  <a:extLst>
                    <a:ext uri="{9D8B030D-6E8A-4147-A177-3AD203B41FA5}">
                      <a16:colId xmlns:a16="http://schemas.microsoft.com/office/drawing/2014/main" val="300386149"/>
                    </a:ext>
                  </a:extLst>
                </a:gridCol>
              </a:tblGrid>
              <a:tr h="86752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критерийі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808600"/>
                  </a:ext>
                </a:extLst>
              </a:tr>
              <a:tr h="893577">
                <a:tc>
                  <a:txBody>
                    <a:bodyPr/>
                    <a:lstStyle/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Мысалды мәнерлеп, түсініп оқып, мазмұнын  талдайды, сұрақтарға жауап береді.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Мысалды мәнерлеп, түсініп оқиды, мазмұнын  талдайды, сұрақтарға белсенді жауап береді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554767"/>
                  </a:ext>
                </a:extLst>
              </a:tr>
              <a:tr h="1922629">
                <a:tc>
                  <a:txBody>
                    <a:bodyPr/>
                    <a:lstStyle/>
                    <a:p>
                      <a:pPr marL="50419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 мазмұнын идеясын ашу арқылы түсіндіреді.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Идеясын аша алады,анықтамасын айтады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23211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669" y="4127863"/>
            <a:ext cx="3433914" cy="257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гнутая вниз стрелка 6"/>
          <p:cNvSpPr/>
          <p:nvPr/>
        </p:nvSpPr>
        <p:spPr>
          <a:xfrm rot="1497393">
            <a:off x="5200571" y="4670219"/>
            <a:ext cx="3323036" cy="1423852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666206" y="809898"/>
            <a:ext cx="10332720" cy="5603965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(Ұ)</a:t>
            </a:r>
            <a:r>
              <a:rPr lang="kk-KZ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«Жаңа сөздер сандығы» </a:t>
            </a:r>
            <a:r>
              <a:rPr lang="kk-K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айдары бойынша  оқушылардың мысал бойынша түсінбеген сөздерінің  мағынасын топ ішінде талдап, түсініктеме жасауларына ықпал ету.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Шуруп</a:t>
            </a:r>
            <a:r>
              <a:rPr lang="kk-K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-бұрандалы шеге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Көкке қолын жайғандар-түк </a:t>
            </a:r>
            <a:r>
              <a:rPr lang="kk-K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істемей бос жүргендер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6765" y="764573"/>
            <a:ext cx="92833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(Т) 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Ойлан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-тап»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сұрақтарды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1.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2.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Өлеңдегі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ой?</a:t>
            </a:r>
          </a:p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3.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Кейіптеу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4.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өлеңдегі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кейіптеу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кейіпкерлерін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endParaRPr lang="ru-RU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5.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Балтаның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сөзін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жақта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(сен)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өзгертіп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endParaRPr lang="ru-RU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73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</TotalTime>
  <Words>316</Words>
  <Application>Microsoft Office PowerPoint</Application>
  <PresentationFormat>Широкоэкранный</PresentationFormat>
  <Paragraphs>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Топқа біріктіру. Есептің шарты: бір таңбалы санға көбейту және бөлу </vt:lpstr>
      <vt:lpstr>Сабақтың тақырыбы: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ww</cp:lastModifiedBy>
  <cp:revision>19</cp:revision>
  <dcterms:created xsi:type="dcterms:W3CDTF">2019-12-10T07:46:46Z</dcterms:created>
  <dcterms:modified xsi:type="dcterms:W3CDTF">2019-12-11T01:37:16Z</dcterms:modified>
</cp:coreProperties>
</file>